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335" r:id="rId3"/>
    <p:sldId id="257" r:id="rId5"/>
    <p:sldId id="258" r:id="rId6"/>
    <p:sldId id="259" r:id="rId7"/>
    <p:sldId id="260" r:id="rId8"/>
    <p:sldId id="352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353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</p:sldIdLst>
  <p:sldSz cx="9144000" cy="6858000" type="screen4x3"/>
  <p:notesSz cx="6797675" cy="992632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ioli Mariagrazia" initials="MM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00"/>
    <a:srgbClr val="339966"/>
    <a:srgbClr val="FF6600"/>
    <a:srgbClr val="339933"/>
    <a:srgbClr val="CC9900"/>
    <a:srgbClr val="990033"/>
    <a:srgbClr val="33CC33"/>
    <a:srgbClr val="F9A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62" autoAdjust="0"/>
    <p:restoredTop sz="95407" autoAdjust="0"/>
  </p:normalViewPr>
  <p:slideViewPr>
    <p:cSldViewPr showGuides="1">
      <p:cViewPr>
        <p:scale>
          <a:sx n="80" d="100"/>
          <a:sy n="80" d="100"/>
        </p:scale>
        <p:origin x="1422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notesViewPr>
    <p:cSldViewPr>
      <p:cViewPr varScale="1">
        <p:scale>
          <a:sx n="77" d="100"/>
          <a:sy n="77" d="100"/>
        </p:scale>
        <p:origin x="41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customXml" Target="../customXml/item3.xml"/><Relationship Id="rId36" Type="http://schemas.openxmlformats.org/officeDocument/2006/relationships/customXml" Target="../customXml/item2.xml"/><Relationship Id="rId35" Type="http://schemas.openxmlformats.org/officeDocument/2006/relationships/customXml" Target="../customXml/item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7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7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9E65B7CF-D8A2-4A88-A44C-ED090A4CCEB1}" type="slidenum">
              <a:rPr lang="it-IT" altLang="it-IT"/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7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it-IT" altLang="it-IT"/>
              <a:t>Fare clic per modificare gli stili del testo dello schema</a:t>
            </a:r>
            <a:endParaRPr lang="it-IT" altLang="it-IT"/>
          </a:p>
          <a:p>
            <a:pPr lvl="1"/>
            <a:r>
              <a:rPr lang="it-IT" altLang="it-IT"/>
              <a:t>Secondo livello</a:t>
            </a:r>
            <a:endParaRPr lang="it-IT" altLang="it-IT"/>
          </a:p>
          <a:p>
            <a:pPr lvl="2"/>
            <a:r>
              <a:rPr lang="it-IT" altLang="it-IT"/>
              <a:t>Terzo livello</a:t>
            </a:r>
            <a:endParaRPr lang="it-IT" altLang="it-IT"/>
          </a:p>
          <a:p>
            <a:pPr lvl="3"/>
            <a:r>
              <a:rPr lang="it-IT" altLang="it-IT"/>
              <a:t>Quarto livello</a:t>
            </a:r>
            <a:endParaRPr lang="it-IT" altLang="it-IT"/>
          </a:p>
          <a:p>
            <a:pPr lvl="4"/>
            <a:r>
              <a:rPr lang="it-IT" altLang="it-IT"/>
              <a:t>Quinto livello</a:t>
            </a:r>
            <a:endParaRPr lang="it-IT" altLang="it-IT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7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BAA328BF-5079-48FA-9CB8-3C249D1219DC}" type="slidenum">
              <a:rPr lang="it-IT" altLang="it-IT"/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328BF-5079-48FA-9CB8-3C249D1219DC}" type="slidenum">
              <a:rPr lang="it-IT" altLang="it-IT" smtClean="0"/>
            </a:fld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9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EBE3709-6E95-4D59-BA05-9B8396947F09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9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DB45BEA-1047-401E-BF1A-5A3D3D8CD04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9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64AA275-EDF0-40E2-BDCF-FBDB1C20AD7C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80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2E9D14F-C965-4DB8-BD3D-04691AEDAC67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Il medico che ha in cura il bambino/ragazzo, medico del Sistema Sanitario Regionale (SSR ) in convenzione o dipendente di struttura sanitaria accreditata,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r>
              <a:rPr lang="it-IT" sz="12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Certifica</a:t>
            </a: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lo stato di malattia ed esplicita l’assoluta necessità della somministrazione in orario scolastico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</a:pPr>
            <a:r>
              <a:rPr lang="it-IT" sz="12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Redige</a:t>
            </a: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il Piano Terapeutico con le indicazioni  per la corretta somministrazione del farmaco a Scuola ed eventuale  documentazione  integrativa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utile per utilizzazione/ conservazione del farmaco e la  la descrizione dell’evento che richiede la somministrazione del farmaco.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80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7F6366A-39C2-456A-BAFC-70EA6F22A5B6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r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Il medico che ha in cura il bambino/ragazzo, medico del Sistema Sanitario Regionale (SSR ) in convenzione o dipendente di struttura sanitaria accreditata,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r>
              <a:rPr lang="it-IT" sz="12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Esplicita</a:t>
            </a:r>
            <a:r>
              <a:rPr lang="it-IT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</a:t>
            </a:r>
            <a:r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che la somministrazione non richiede:  il possesso di cognizioni  specialistiche di tipo sanitario né l’esercizio di discrezionalità tecnica  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r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da parte dell’adulto somministratore né in relazione all’individuazione degli  eventi  in cui occorre  somministrare il farmaco né in relazione ai tempi, 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r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alla posologia ed alle modalità di somministrazione.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Fornisce eventuali informazioni e delucidazioni per l’applicazione del </a:t>
            </a:r>
            <a:r>
              <a:rPr lang="it-IT" sz="1200" b="0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percorso individuale d'intervento</a:t>
            </a:r>
            <a:r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. 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80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A37CB47-F910-451C-93AB-B9F52DC70655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80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38B879C-C799-48FE-B4D4-3E138129F46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80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55E8C8A-95D8-41FA-8365-70D0D4F6BE8D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 marL="215900" indent="-215900"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Il Dirigente Scolastico acquisisce dai Genitori la richiesta individuale d'intervento e la certificazione medica e le eventuali successive variazioni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Verifica la sussistenza di tutti gli elementi per la richiesta e per la certificazione previsti dal Protocollo d’intesa.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Informa il consiglio di classe ed il Personale della Scuola.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Individua il personale scolastico disponibile (docenti e non docenti) e/o eventuali altri soggetti volontari e formalmente autorizzati dal Genitore  ad intervenire.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Verifica le condizioni atte a garantire una corretta modalità di conservazione del farmaco ed il rispetto delle indicazioni presenti nel certificato.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Valuta l’eventuale necessità di  richiedere, per specifici casi, il supporto  della ASST territorialmente competente, in caso di criticità relative alla attuazione del Piano Terapeutico.                                                    Garantisce la tutela della privacy 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Trasmette  mediante  PEC  alla ASST territoriale, per competenza, </a:t>
            </a:r>
            <a:r>
              <a:rPr lang="it-IT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e,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</a:t>
            </a: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per conoscenza, ad ATS Città Metropolitana  di  Milano le  richieste pervenute con le certificazioni relative.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81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2DD0581-9DD8-4374-89CE-E4DE36FC93D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Chi chiama  il 112 è importante che sia  vicino al bambino, e dia l’indirizzo preciso, dove deve arrivare l’ambulanza.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81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C458853-CD52-46E8-83D6-0C8917CD9E0F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8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7A68ACA-4599-48CF-B224-BB246B847969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81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2449243-1655-408F-A54A-A61C7676BCB3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 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81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7C69120-31CA-4DE1-B3C8-FDCFCD2E9B13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81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DC5FF5C-2FA4-4429-A284-81932F4AD388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82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370CE57-B9F4-4531-B521-88AF0B0323B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 marL="215900" indent="-215900"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Riceve, per competenza, dai Dirigenti Scolastici la documentazione (richieste e certificazioni) di somministrazione Farmaci a Scuola via posta elettronica certificata.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Su richiesta del Dirigente Scolastico: fornisce supporto in caso di eventuali criticità relative alla attuazione del Piano Terapeutico la cui soluzione può prevedere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15900" indent="-215900"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anche il coinvolgimento di Enti Locali, Associazioni di Pazienti, Associazioni/Soggetti della comunità locale a vario titolo competenti.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82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50E7E02-E06E-4E58-84DB-439784426E3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82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39B4046-F743-455F-ADA5-E089392C686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82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B2613D8-6B33-4F5F-A67C-67DAFA7AD3E7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8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0272A95-5AA6-49E3-8672-D5152AE8AF77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8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AAE839F-284F-4ABD-91E2-E16E66629C89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8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F228D20-490C-4CA4-B7E8-EA13096B5937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328BF-5079-48FA-9CB8-3C249D1219DC}" type="slidenum">
              <a:rPr lang="it-IT" altLang="it-IT" smtClean="0"/>
            </a:fld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Tale Protocollo ha sostituito i precedenti accordi, a valenza locale, di collaborazione tra Aziende Sanitarie Locali e Uffici Scolastici Territoriali stipulati negli anni.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8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8D4C43B-55F9-4A95-8444-380DB013FE7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In applicazione al Protocollo Regionale, per la complessità del suo territorio, </a:t>
            </a: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l</a:t>
            </a:r>
            <a:r>
              <a:rPr lang="it-IT" sz="1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’ ATS</a:t>
            </a: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, l’Agenzia di Tutela della Salute Milano Città Metropolitana,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le 8 Aziende Socio Sanitarie Territoriali </a:t>
            </a: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(ASST di Milano FBF-Sacco , ASST di Milano Santi Paolo e Carlo, ASST Grande Ospedale Metropolitano Niguarda, </a:t>
            </a:r>
            <a:endParaRPr lang="it-IT" sz="1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ASST Nord Milano, ASST Ovest Milanese,  ASST Rhodense,  ASST  Melegnano  Martesana,  ASST  Lodi),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gli </a:t>
            </a:r>
            <a:r>
              <a:rPr lang="it-IT" sz="1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UFFICI SCOLASTICI  </a:t>
            </a: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dell’ambito Territoriale di </a:t>
            </a:r>
            <a:r>
              <a:rPr lang="it-IT" sz="1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MILANO e </a:t>
            </a: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di</a:t>
            </a:r>
            <a:r>
              <a:rPr lang="it-IT" sz="1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LODI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hanno condiviso e sottoscritto </a:t>
            </a: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un </a:t>
            </a:r>
            <a:r>
              <a:rPr lang="it-IT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modello organizzativo </a:t>
            </a: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di Protocollo d’ Intesa per la Somministrazione di Farmaci a Scuola, di seguito descritto,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in vigore  da maggio 2018 su tutto il territorio di ATS Milano Città Metropolitana, con </a:t>
            </a:r>
            <a:r>
              <a:rPr lang="it-IT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deliberazione ATS Milano Città Metropolitana n.383 del 17/04/2018 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9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6A48266-4564-4A41-B2E8-D13074E820A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Il documento è  finalizzato a: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regolamentare la somministrazione Farmaci nelle collettività scolastiche -Scuole dell’infanzia, Scuole  Primarie,  Scuole Secondarie di primo e di secondo grado e nei  Nidi;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garantire un appropriato percorso di gestione nel contesto scolastico per tutti gli alunni che necessitano di somministrazione improrogabile di Farmaci in orario scolastico;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evitare incongrue somministrazioni;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favorire, là dove ve ne sono le condizioni, la progressiva autonomia nella gestione della propria patologia.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9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CB61292-A784-4F46-BBD1-E68DC26F44F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755576" y="1412780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403648" y="378904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dirty="0"/>
              <a:t>Fare clic per modificare lo stile del sottotitolo dello schema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12C96-A61E-46EC-8D02-C25DDBA7E34E}" type="slidenum">
              <a:rPr lang="it-IT" altLang="it-IT" smtClean="0"/>
            </a:fld>
            <a:endParaRPr lang="it-IT" altLang="it-IT" dirty="0"/>
          </a:p>
        </p:txBody>
      </p:sp>
      <p:pic>
        <p:nvPicPr>
          <p:cNvPr id="8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Immagine 1" descr="C:\Users\CStellini\AppData\Local\Microsoft\Windows\Temporary Internet Files\Content.Outlook\IXTASWVV\ATS_Milano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7" y="188642"/>
            <a:ext cx="12668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10800000">
            <a:off x="0" y="3645025"/>
            <a:ext cx="7812360" cy="7200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177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 sz="1200" b="1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200" b="0">
                <a:latin typeface="Calibri" panose="020F050202020403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57200" y="1600205"/>
            <a:ext cx="8229600" cy="4277071"/>
          </a:xfrm>
        </p:spPr>
        <p:txBody>
          <a:bodyPr/>
          <a:lstStyle>
            <a:lvl1pPr algn="l">
              <a:buFont typeface="Wingdings" panose="05000000000000000000" pitchFamily="2" charset="2"/>
              <a:buChar char="§"/>
              <a:defRPr sz="2200">
                <a:latin typeface="Calibri" panose="020F0502020204030204" pitchFamily="34" charset="0"/>
              </a:defRPr>
            </a:lvl1pPr>
            <a:lvl2pPr algn="l">
              <a:buFont typeface="Wingdings" panose="05000000000000000000" pitchFamily="2" charset="2"/>
              <a:buChar char="§"/>
              <a:defRPr sz="2200"/>
            </a:lvl2pPr>
            <a:lvl3pPr algn="l">
              <a:buFont typeface="Wingdings" panose="05000000000000000000" pitchFamily="2" charset="2"/>
              <a:buChar char="§"/>
              <a:defRPr sz="2200"/>
            </a:lvl3pPr>
            <a:lvl4pPr algn="l">
              <a:buFont typeface="Wingdings" panose="05000000000000000000" pitchFamily="2" charset="2"/>
              <a:buChar char="§"/>
              <a:defRPr sz="2200"/>
            </a:lvl4pPr>
            <a:lvl5pPr algn="l">
              <a:buFont typeface="Wingdings" panose="05000000000000000000" pitchFamily="2" charset="2"/>
              <a:buChar char="§"/>
              <a:defRPr sz="2200"/>
            </a:lvl5pPr>
          </a:lstStyle>
          <a:p>
            <a:pPr lvl="0"/>
            <a:r>
              <a:rPr lang="it-IT" dirty="0"/>
              <a:t>Fare clic per modificare stili del testo dello schema</a:t>
            </a:r>
            <a:endParaRPr lang="it-IT" dirty="0"/>
          </a:p>
          <a:p>
            <a:pPr lvl="1"/>
            <a:r>
              <a:rPr lang="it-IT" dirty="0"/>
              <a:t>Secondo livello</a:t>
            </a:r>
            <a:endParaRPr lang="it-IT" dirty="0"/>
          </a:p>
          <a:p>
            <a:pPr lvl="2"/>
            <a:r>
              <a:rPr lang="it-IT" dirty="0"/>
              <a:t>Terzo livello</a:t>
            </a:r>
            <a:endParaRPr lang="it-IT" dirty="0"/>
          </a:p>
          <a:p>
            <a:pPr lvl="3"/>
            <a:r>
              <a:rPr lang="it-IT" dirty="0"/>
              <a:t>Quarto livello</a:t>
            </a:r>
            <a:endParaRPr lang="it-IT" dirty="0"/>
          </a:p>
          <a:p>
            <a:pPr lvl="4"/>
            <a:r>
              <a:rPr lang="it-IT" dirty="0"/>
              <a:t>Quinto livello</a:t>
            </a:r>
            <a:endParaRPr lang="it-IT" dirty="0"/>
          </a:p>
        </p:txBody>
      </p:sp>
      <p:pic>
        <p:nvPicPr>
          <p:cNvPr id="8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fld id="{78CB72EE-3CDD-46FC-8080-8795A1B7FC8A}" type="slidenum">
              <a:rPr lang="it-IT" altLang="it-IT" smtClean="0"/>
            </a:fld>
            <a:endParaRPr lang="it-IT" altLang="it-IT" dirty="0"/>
          </a:p>
        </p:txBody>
      </p:sp>
      <p:sp>
        <p:nvSpPr>
          <p:cNvPr id="9" name="Rectangle 20"/>
          <p:cNvSpPr>
            <a:spLocks noChangeArrowheads="1"/>
          </p:cNvSpPr>
          <p:nvPr userDrawn="1"/>
        </p:nvSpPr>
        <p:spPr bwMode="auto">
          <a:xfrm rot="-5400000">
            <a:off x="-2632869" y="3829844"/>
            <a:ext cx="5661025" cy="3952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</a:ln>
        </p:spPr>
        <p:txBody>
          <a:bodyPr wrap="none" anchor="ctr"/>
          <a:lstStyle/>
          <a:p>
            <a:pPr marL="177800"/>
            <a:r>
              <a:rPr lang="it-IT" altLang="it-IT" sz="1300" b="1" i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Il Bambino/Alunno che necessita di Somministrazione di Farmaci a Scuola</a:t>
            </a:r>
            <a:endParaRPr lang="it-IT" altLang="it-IT" sz="1300" b="1" i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6" y="5934077"/>
            <a:ext cx="1323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0"/>
          <p:cNvSpPr>
            <a:spLocks noChangeArrowheads="1"/>
          </p:cNvSpPr>
          <p:nvPr userDrawn="1"/>
        </p:nvSpPr>
        <p:spPr bwMode="auto">
          <a:xfrm rot="-5400000">
            <a:off x="-2776997" y="3685716"/>
            <a:ext cx="5949281" cy="3952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</a:ln>
        </p:spPr>
        <p:txBody>
          <a:bodyPr wrap="none" anchor="ctr"/>
          <a:lstStyle/>
          <a:p>
            <a:pPr marL="1778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it-IT" altLang="it-IT" sz="2000" b="1" i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Il Bambino/Alunno che necessità di Farmaci a Scuola</a:t>
            </a:r>
            <a:endParaRPr lang="it-IT" altLang="it-IT" sz="2000" b="1" i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6" y="5934077"/>
            <a:ext cx="1323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200"/>
            </a:lvl1pPr>
          </a:lstStyle>
          <a:p>
            <a:r>
              <a:rPr lang="it-IT" dirty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57200" y="1600201"/>
            <a:ext cx="4038600" cy="4277072"/>
          </a:xfrm>
        </p:spPr>
        <p:txBody>
          <a:bodyPr/>
          <a:lstStyle>
            <a:lvl1pPr algn="l">
              <a:defRPr sz="2200">
                <a:latin typeface="Calibri" panose="020F0502020204030204" pitchFamily="34" charset="0"/>
              </a:defRPr>
            </a:lvl1pPr>
            <a:lvl2pPr algn="l">
              <a:defRPr sz="2200">
                <a:latin typeface="Calibri" panose="020F0502020204030204" pitchFamily="34" charset="0"/>
              </a:defRPr>
            </a:lvl2pPr>
            <a:lvl3pPr algn="l">
              <a:defRPr sz="2200">
                <a:latin typeface="Calibri" panose="020F0502020204030204" pitchFamily="34" charset="0"/>
              </a:defRPr>
            </a:lvl3pPr>
            <a:lvl4pPr algn="l">
              <a:defRPr sz="2200">
                <a:latin typeface="Calibri" panose="020F0502020204030204" pitchFamily="34" charset="0"/>
              </a:defRPr>
            </a:lvl4pPr>
            <a:lvl5pPr algn="l">
              <a:defRPr sz="22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  <a:endParaRPr lang="it-IT" dirty="0"/>
          </a:p>
          <a:p>
            <a:pPr lvl="1"/>
            <a:r>
              <a:rPr lang="it-IT" dirty="0"/>
              <a:t>Secondo livello</a:t>
            </a:r>
            <a:endParaRPr lang="it-IT" dirty="0"/>
          </a:p>
          <a:p>
            <a:pPr lvl="2"/>
            <a:r>
              <a:rPr lang="it-IT" dirty="0"/>
              <a:t>Terzo livello</a:t>
            </a:r>
            <a:endParaRPr lang="it-IT" dirty="0"/>
          </a:p>
          <a:p>
            <a:pPr lvl="3"/>
            <a:r>
              <a:rPr lang="it-IT" dirty="0"/>
              <a:t>Quarto livello</a:t>
            </a:r>
            <a:endParaRPr lang="it-IT" dirty="0"/>
          </a:p>
          <a:p>
            <a:pPr lvl="4"/>
            <a:r>
              <a:rPr lang="it-IT" dirty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1"/>
            <a:ext cx="4038600" cy="4277072"/>
          </a:xfrm>
        </p:spPr>
        <p:txBody>
          <a:bodyPr/>
          <a:lstStyle>
            <a:lvl1pPr algn="l">
              <a:defRPr sz="2200">
                <a:latin typeface="Calibri" panose="020F0502020204030204" pitchFamily="34" charset="0"/>
              </a:defRPr>
            </a:lvl1pPr>
            <a:lvl2pPr>
              <a:defRPr sz="2200">
                <a:latin typeface="Calibri" panose="020F0502020204030204" pitchFamily="34" charset="0"/>
              </a:defRPr>
            </a:lvl2pPr>
            <a:lvl3pPr>
              <a:defRPr sz="2200">
                <a:latin typeface="Calibri" panose="020F0502020204030204" pitchFamily="34" charset="0"/>
              </a:defRPr>
            </a:lvl3pPr>
            <a:lvl4pPr>
              <a:defRPr sz="2200">
                <a:latin typeface="Calibri" panose="020F0502020204030204" pitchFamily="34" charset="0"/>
              </a:defRPr>
            </a:lvl4pPr>
            <a:lvl5pPr>
              <a:defRPr sz="22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  <a:endParaRPr lang="it-IT" dirty="0"/>
          </a:p>
          <a:p>
            <a:pPr lvl="1"/>
            <a:r>
              <a:rPr lang="it-IT" dirty="0"/>
              <a:t>Secondo livello</a:t>
            </a:r>
            <a:endParaRPr lang="it-IT" dirty="0"/>
          </a:p>
          <a:p>
            <a:pPr lvl="2"/>
            <a:r>
              <a:rPr lang="it-IT" dirty="0"/>
              <a:t>Terzo livello</a:t>
            </a:r>
            <a:endParaRPr lang="it-IT" dirty="0"/>
          </a:p>
          <a:p>
            <a:pPr lvl="3"/>
            <a:r>
              <a:rPr lang="it-IT" dirty="0"/>
              <a:t>Quarto livello</a:t>
            </a:r>
            <a:endParaRPr lang="it-IT" dirty="0"/>
          </a:p>
          <a:p>
            <a:pPr lvl="4"/>
            <a:r>
              <a:rPr lang="it-IT" dirty="0"/>
              <a:t>Quinto livello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fld id="{6ACCC11C-D5AB-4F0B-8997-2B85EC195677}" type="slidenum">
              <a:rPr lang="it-IT" altLang="it-IT" smtClean="0"/>
            </a:fld>
            <a:endParaRPr lang="it-IT" altLang="it-IT"/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 rot="-5400000">
            <a:off x="-2632869" y="3829844"/>
            <a:ext cx="5661025" cy="3952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</a:ln>
        </p:spPr>
        <p:txBody>
          <a:bodyPr wrap="none" anchor="ctr"/>
          <a:lstStyle/>
          <a:p>
            <a:pPr marL="177800"/>
            <a:r>
              <a:rPr lang="it-IT" altLang="it-IT" sz="2000" b="1" i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Titolo convegno/relazione</a:t>
            </a:r>
            <a:r>
              <a:rPr lang="it-IT" altLang="it-IT" sz="2000" b="1" i="0" baseline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…</a:t>
            </a:r>
            <a:endParaRPr lang="it-IT" altLang="it-IT" sz="2000" b="1" i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6" y="5934077"/>
            <a:ext cx="1323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276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276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it-IT" altLang="it-IT"/>
              <a:t>Fare clic per modificare lo stile del titolo</a:t>
            </a:r>
            <a:endParaRPr lang="it-IT" altLang="it-IT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it-IT" altLang="it-IT" dirty="0"/>
              <a:t>Fare clic per modificare gli stili del testo dello schema</a:t>
            </a:r>
            <a:endParaRPr lang="it-IT" altLang="it-IT" dirty="0"/>
          </a:p>
          <a:p>
            <a:pPr lvl="1"/>
            <a:r>
              <a:rPr lang="it-IT" altLang="it-IT" dirty="0"/>
              <a:t>Secondo livello</a:t>
            </a:r>
            <a:endParaRPr lang="it-IT" altLang="it-IT" dirty="0"/>
          </a:p>
          <a:p>
            <a:pPr lvl="2"/>
            <a:r>
              <a:rPr lang="it-IT" altLang="it-IT" dirty="0"/>
              <a:t>Terzo livello</a:t>
            </a:r>
            <a:endParaRPr lang="it-IT" altLang="it-IT" dirty="0"/>
          </a:p>
          <a:p>
            <a:pPr lvl="3"/>
            <a:r>
              <a:rPr lang="it-IT" altLang="it-IT" dirty="0"/>
              <a:t>Quarto livello</a:t>
            </a:r>
            <a:endParaRPr lang="it-IT" altLang="it-IT" dirty="0"/>
          </a:p>
          <a:p>
            <a:pPr lvl="4"/>
            <a:r>
              <a:rPr lang="it-IT" altLang="it-IT" dirty="0"/>
              <a:t>Quinto livello</a:t>
            </a:r>
            <a:endParaRPr lang="it-IT" altLang="it-IT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52A1459-8699-42C0-86AC-C7E6A69D8042}" type="slidenum">
              <a:rPr lang="it-IT" altLang="it-IT"/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10.wav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11.wav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12.wav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png"/><Relationship Id="rId3" Type="http://schemas.microsoft.com/office/2007/relationships/media" Target="../media/audio13.wav"/><Relationship Id="rId2" Type="http://schemas.openxmlformats.org/officeDocument/2006/relationships/audio" Target="../media/audio13.wav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14.wav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15.wav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png"/><Relationship Id="rId2" Type="http://schemas.microsoft.com/office/2007/relationships/media" Target="../media/audio16.wav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17.wav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18.wav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19.wav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2.wav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20.wav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21.wav"/><Relationship Id="rId1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22.wav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.jpeg"/><Relationship Id="rId3" Type="http://schemas.openxmlformats.org/officeDocument/2006/relationships/image" Target="../media/image4.png"/><Relationship Id="rId2" Type="http://schemas.microsoft.com/office/2007/relationships/media" Target="../media/audio23.wav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24.wav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25.wav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png"/><Relationship Id="rId3" Type="http://schemas.microsoft.com/office/2007/relationships/media" Target="../media/audio3.wav"/><Relationship Id="rId2" Type="http://schemas.openxmlformats.org/officeDocument/2006/relationships/audio" Target="../media/audio3.wav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4.wav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5.wav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microsoft.com/office/2007/relationships/media" Target="../media/audio6.wav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7.wav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8.wav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9.wav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Shape 1"/>
          <p:cNvSpPr txBox="1"/>
          <p:nvPr/>
        </p:nvSpPr>
        <p:spPr>
          <a:xfrm>
            <a:off x="0" y="1413032"/>
            <a:ext cx="9144000" cy="2304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Il Bambino/Alunno che necessita di Somministrazione di Farmaci </a:t>
            </a:r>
            <a:endParaRPr lang="it-IT" sz="4800" b="0" strike="noStrike" spc="-1" dirty="0">
              <a:solidFill>
                <a:srgbClr val="0066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ctr"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 Scuola</a:t>
            </a:r>
            <a:r>
              <a:rPr lang="it-IT" sz="48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
</a:t>
            </a:r>
            <a:endParaRPr lang="it-IT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9" name="TextShape 2"/>
          <p:cNvSpPr txBox="1"/>
          <p:nvPr/>
        </p:nvSpPr>
        <p:spPr>
          <a:xfrm>
            <a:off x="0" y="3717032"/>
            <a:ext cx="9144000" cy="25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           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ATS </a:t>
            </a:r>
            <a:r>
              <a:rPr lang="it-IT" sz="3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Milano Città Metropolitana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Unità Operativa Complessa Promozione della Salute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algn="just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96536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457200" y="1196640"/>
            <a:ext cx="8229240" cy="460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/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La somministrazione di farmaci a scuola è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riservata  a situazioni di effettiva e assoluta necessità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determinata dalla presenza di patologie croniche e/o di patologie acute pregiudizievoli della salute, riferita alle seguenti situazioni:</a:t>
            </a: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630">
              <a:lnSpc>
                <a:spcPct val="100000"/>
              </a:lnSpc>
              <a:buClr>
                <a:srgbClr val="002060"/>
              </a:buClr>
            </a:pPr>
            <a:r>
              <a:rPr lang="it-IT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Continuità terapeutica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(per esempio</a:t>
            </a: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diabete di tipo 1, epilessia, malattie rare, altre patologie)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- Emergenza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(per esempio: allergie, crisi d’asma, ipoglicemia in diabetici tipo 1, convulsioni). La situazione di emergenza è intesa come manifestazione acuta correlata a una patologia cronica nota,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richiede interventi immediati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-11377" y="117080"/>
            <a:ext cx="9119881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Somministrazione di Farmaci a Scuola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15" name="TextShape 5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8931FF62-CF79-4EBB-8A74-9D34944E5AF5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2" name="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52520" y="62757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6000"/>
    </mc:Choice>
    <mc:Fallback>
      <p:transition spd="slow" advClick="0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0" y="333080"/>
            <a:ext cx="9144000" cy="575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
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Percorso Operativo</a:t>
            </a:r>
            <a:r>
              <a:rPr lang="it-IT" sz="3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17" name="TextShape 2"/>
          <p:cNvSpPr txBox="1"/>
          <p:nvPr/>
        </p:nvSpPr>
        <p:spPr>
          <a:xfrm>
            <a:off x="611640" y="1196640"/>
            <a:ext cx="8208720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La somministrazione dei farmaci  è organizzata secondo un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ercorso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perativo che, coinvolgendo  diversi soggetti, definisce uno specifico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percorso individuale d’intervento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.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Ciascuno dei soggetti coinvolti, che partecipa alla realizzazione del percorso individuale d’intervento, vi concorre in relazione alle rispettive competenze e responsabilità.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219" name="CustomShape 4"/>
          <p:cNvSpPr/>
          <p:nvPr/>
        </p:nvSpPr>
        <p:spPr>
          <a:xfrm>
            <a:off x="6588360" y="6237360"/>
            <a:ext cx="2133360" cy="47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ED3A3D4E-E49B-411C-83CA-F843AD9DC2E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24528" y="59325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00"/>
    </mc:Choice>
    <mc:Fallback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0" y="144440"/>
            <a:ext cx="9144000" cy="7642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
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Soggetti coinvolti nel Percorso </a:t>
            </a:r>
            <a:r>
              <a:rPr lang="it-IT" sz="3200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O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perativo</a:t>
            </a:r>
            <a:r>
              <a:rPr lang="it-IT" sz="3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23" name="TextShape 2"/>
          <p:cNvSpPr txBox="1"/>
          <p:nvPr/>
        </p:nvSpPr>
        <p:spPr>
          <a:xfrm>
            <a:off x="467640" y="836712"/>
            <a:ext cx="8676360" cy="52487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535" indent="-342900" defTabSz="71755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1755" algn="l"/>
              </a:tabLst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Bambino/a (o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alunno/a)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defTabSz="71755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1755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defTabSz="71755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1755" algn="l"/>
              </a:tabLst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Genitore  (o alunno maggiorenne) 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defTabSz="71755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1755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defTabSz="71755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1755" algn="l"/>
              </a:tabLst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Medico che ha in cura il bambino o l’alunno 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defTabSz="71755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1755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defTabSz="71755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1755" algn="l"/>
              </a:tabLst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Dirigente scolastico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defTabSz="71755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1755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defTabSz="71755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1755" algn="l"/>
              </a:tabLst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Personale delle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s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cuole o nidi (docenti, non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ocenti, figure educative)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defTabSz="71755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1755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defTabSz="71755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1755" algn="l"/>
              </a:tabLst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ASST di riferimento 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defTabSz="71755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1755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defTabSz="71755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1755" algn="l"/>
              </a:tabLst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ATS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Milano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Città Metropolitana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defTabSz="71755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1755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defTabSz="71755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  <a:tabLst>
                <a:tab pos="71755" algn="l"/>
              </a:tabLst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AREU (Azienda Regionale dell’Emergenza Urgenza)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defTabSz="71755">
              <a:lnSpc>
                <a:spcPct val="100000"/>
              </a:lnSpc>
              <a:buFont typeface="Calibri" panose="020F0502020204030204" pitchFamily="34" charset="0"/>
              <a:buChar char="⁻"/>
              <a:tabLst>
                <a:tab pos="71755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defTabSz="71755">
              <a:lnSpc>
                <a:spcPct val="100000"/>
              </a:lnSpc>
              <a:buFont typeface="Calibri" panose="020F0502020204030204" pitchFamily="34" charset="0"/>
              <a:buChar char="⁻"/>
              <a:tabLst>
                <a:tab pos="71755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defTabSz="71755">
              <a:lnSpc>
                <a:spcPct val="100000"/>
              </a:lnSpc>
              <a:buFont typeface="Calibri" panose="020F0502020204030204" pitchFamily="34" charset="0"/>
              <a:buChar char="⁻"/>
              <a:tabLst>
                <a:tab pos="71755" algn="l"/>
              </a:tabLst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225" name="CustomShape 4"/>
          <p:cNvSpPr/>
          <p:nvPr/>
        </p:nvSpPr>
        <p:spPr>
          <a:xfrm>
            <a:off x="6588360" y="6237360"/>
            <a:ext cx="2133360" cy="47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3E2E355D-16EE-4BCA-962C-E370EF5ABD3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24528" y="5932860"/>
            <a:ext cx="609600" cy="624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8000"/>
    </mc:Choice>
    <mc:Fallback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35632" y="44624"/>
            <a:ext cx="9072872" cy="8362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Percorso operativo nel territorio </a:t>
            </a:r>
            <a:endParaRPr lang="it-IT" sz="3200" b="0" strike="noStrike" spc="-1" dirty="0">
              <a:solidFill>
                <a:srgbClr val="0066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ATS </a:t>
            </a:r>
            <a:r>
              <a:rPr lang="it-IT" sz="3200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Milano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Città Metropolitana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231" name="Immagine 3"/>
          <p:cNvPicPr/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39640" y="1413256"/>
            <a:ext cx="8496720" cy="4320000"/>
          </a:xfrm>
          <a:prstGeom prst="rect">
            <a:avLst/>
          </a:prstGeom>
          <a:ln>
            <a:noFill/>
          </a:ln>
        </p:spPr>
      </p:pic>
      <p:sp>
        <p:nvSpPr>
          <p:cNvPr id="232" name="TextShape 4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FC3AD704-18C5-4FDC-BDEB-527F21E3E63C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2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8544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"/>
    </mc:Choice>
    <mc:Fallback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0" y="49040"/>
            <a:ext cx="9119880" cy="859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Medico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37" name="TextShape 5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EEDAB8F2-E862-443E-AE80-D33883B75B1A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2" name="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96536" y="6020640"/>
            <a:ext cx="609600" cy="6096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32041" y="1135489"/>
            <a:ext cx="8352928" cy="3661663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532041" y="1218232"/>
            <a:ext cx="83529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5225" indent="-1165225">
              <a:lnSpc>
                <a:spcPct val="100000"/>
              </a:lnSpc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Certifica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lo stato di malattia</a:t>
            </a: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1165225" indent="-1165225">
              <a:lnSpc>
                <a:spcPct val="100000"/>
              </a:lnSpc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1165225" indent="-1165225">
              <a:lnSpc>
                <a:spcPct val="100000"/>
              </a:lnSpc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Esplicita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l’assoluta necessità di somministrazione di farmaci </a:t>
            </a: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1165225" indent="-1165225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in orario scolastico</a:t>
            </a: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1165225" indent="-1165225">
              <a:lnSpc>
                <a:spcPct val="100000"/>
              </a:lnSpc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Redige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  il Piano Terapeutico: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indicazioni  per la corretta somministrazione del farmaco</a:t>
            </a: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descrizione dell’evento che  richiede come intervento immediato la somministrazione di  farmaci 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1165225" indent="-1165225">
              <a:lnSpc>
                <a:spcPct val="100000"/>
              </a:lnSpc>
            </a:pPr>
            <a:endParaRPr lang="it-IT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6000"/>
    </mc:Choice>
    <mc:Fallback>
      <p:transition spd="slow" advClick="0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7560" y="1121530"/>
            <a:ext cx="8352928" cy="3171566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9" name="TextShape 2"/>
          <p:cNvSpPr txBox="1"/>
          <p:nvPr/>
        </p:nvSpPr>
        <p:spPr>
          <a:xfrm>
            <a:off x="560580" y="981264"/>
            <a:ext cx="8146888" cy="482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Esplicita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che la somministrazione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non richiede: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cognizioni specialistiche di tipo sanitario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esercizio di discrezionalità tecnica da parte dell’adulto somministratore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(s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ia in relazione all’individuazione degli eventi in cui occorre somministrare il farmaco che ai tempi, posologia e modalità di somministrazione e di conservazione del farmaco).                                                                                                                                  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/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/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242" name="TextShape 5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3BA7A46B-8B63-4DE1-B9B3-C8372E4BE235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0" y="49040"/>
            <a:ext cx="9119880" cy="859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Medico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186203" y="60206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7000"/>
    </mc:Choice>
    <mc:Fallback>
      <p:transition spd="slow" advClick="0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37783" y="1106717"/>
            <a:ext cx="3186145" cy="1746219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6021940" y="1628800"/>
            <a:ext cx="2376264" cy="432048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3" name="TextShape 1"/>
          <p:cNvSpPr txBox="1"/>
          <p:nvPr/>
        </p:nvSpPr>
        <p:spPr>
          <a:xfrm>
            <a:off x="0" y="0"/>
            <a:ext cx="9144000" cy="908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 </a:t>
            </a:r>
            <a:r>
              <a:rPr lang="it-IT" sz="32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Genitore/Alunno Maggiorenne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48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175B7E73-1785-452B-A0B1-BC65F008189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sp>
        <p:nvSpPr>
          <p:cNvPr id="2" name="Freccia a destra 1"/>
          <p:cNvSpPr/>
          <p:nvPr/>
        </p:nvSpPr>
        <p:spPr>
          <a:xfrm>
            <a:off x="4056118" y="1700256"/>
            <a:ext cx="1800102" cy="288584"/>
          </a:xfrm>
          <a:prstGeom prst="right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6600"/>
              </a:solidFill>
            </a:endParaRPr>
          </a:p>
        </p:txBody>
      </p:sp>
      <p:pic>
        <p:nvPicPr>
          <p:cNvPr id="3" name="1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96536" y="5940480"/>
            <a:ext cx="609600" cy="6096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81460" y="1190362"/>
            <a:ext cx="2880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Genitore </a:t>
            </a:r>
            <a:endParaRPr lang="it-IT" sz="2200" b="1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(o esercente la potestà genitoriale, o alunno maggiorenne)</a:t>
            </a:r>
            <a:endParaRPr lang="it-IT" sz="2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021940" y="1579439"/>
            <a:ext cx="2541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Dirigente Scolastico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endParaRPr lang="it-IT" sz="2200" dirty="0"/>
          </a:p>
        </p:txBody>
      </p:sp>
      <p:sp>
        <p:nvSpPr>
          <p:cNvPr id="12" name="Rettangolo 11"/>
          <p:cNvSpPr/>
          <p:nvPr/>
        </p:nvSpPr>
        <p:spPr>
          <a:xfrm>
            <a:off x="658960" y="3697182"/>
            <a:ext cx="7642832" cy="1746220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45592" y="3789040"/>
            <a:ext cx="76428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">
              <a:lnSpc>
                <a:spcPct val="100000"/>
              </a:lnSpc>
              <a:buClr>
                <a:srgbClr val="002060"/>
              </a:buClr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- Fornisce la certificazione medica e il Piano Terapeutico </a:t>
            </a:r>
            <a:endParaRPr lang="it-IT" sz="22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>
              <a:lnSpc>
                <a:spcPct val="100000"/>
              </a:lnSpc>
              <a:buClr>
                <a:srgbClr val="002060"/>
              </a:buClr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- Formula la richiesta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di somministrazione farmaci a scuola </a:t>
            </a: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>
              <a:lnSpc>
                <a:spcPct val="100000"/>
              </a:lnSpc>
              <a:buClr>
                <a:srgbClr val="002060"/>
              </a:buClr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    (su apposito modulo fornito dalla scuola).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endParaRPr lang="it-IT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000"/>
    </mc:Choice>
    <mc:Fallback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7560" y="977514"/>
            <a:ext cx="8352928" cy="4899758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0" name="TextShape 2"/>
          <p:cNvSpPr txBox="1"/>
          <p:nvPr/>
        </p:nvSpPr>
        <p:spPr>
          <a:xfrm>
            <a:off x="611640" y="1124640"/>
            <a:ext cx="8352848" cy="47526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N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ella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richiesta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di somministrazione: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algn="just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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solleva il personale scolastico da ogni responsabilità civile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algn="just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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algn="just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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fornisce disponibilità e recapiti 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algn="just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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algn="just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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autorizza al trattamento dei dati personali 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algn="just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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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segnala tempestivamente eventuali variazioni al Piano Terapeutico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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58775" lvl="2" indent="-342900" algn="just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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fornisce il farmaco ed eventuali presidi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58775" lvl="2" indent="-342900" algn="just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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58775" lvl="2" indent="-34290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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autorizza l’eventuale auto–somministrazione (se l’alunno è minorenne)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254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1F077750-6064-490F-A04B-82694A37DD36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sp>
        <p:nvSpPr>
          <p:cNvPr id="9" name="TextShape 1"/>
          <p:cNvSpPr txBox="1"/>
          <p:nvPr/>
        </p:nvSpPr>
        <p:spPr>
          <a:xfrm>
            <a:off x="0" y="189080"/>
            <a:ext cx="9144000" cy="719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 </a:t>
            </a:r>
            <a:r>
              <a:rPr lang="it-IT" sz="32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Genitore/Alunno Maggiorenne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2" name="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24528" y="588782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57560" y="1049410"/>
            <a:ext cx="8352928" cy="4683846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5" name="TextShape 1"/>
          <p:cNvSpPr txBox="1"/>
          <p:nvPr/>
        </p:nvSpPr>
        <p:spPr>
          <a:xfrm>
            <a:off x="0" y="260648"/>
            <a:ext cx="9144000" cy="647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Dirigente Scolastico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56" name="TextShape 2"/>
          <p:cNvSpPr txBox="1"/>
          <p:nvPr/>
        </p:nvSpPr>
        <p:spPr>
          <a:xfrm>
            <a:off x="586538" y="1118316"/>
            <a:ext cx="8496944" cy="490297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/>
          <a:lstStyle/>
          <a:p>
            <a:pPr marL="343535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Acquisisce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la richiesta e la certificazione medica</a:t>
            </a:r>
            <a:endParaRPr lang="it-IT" sz="220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Verifica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l’adeguatezza della documentazione 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Informa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il personale scolastico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Individua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il personale scolastico disponibile 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Verifica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le condizioni per una corretta conservazione del farmaco 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Valuta 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se richiedere il supporto della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ASST </a:t>
            </a:r>
            <a:endParaRPr lang="it-IT" sz="22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3535" indent="-34290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- Garantisce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la tutela della privacy 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>
              <a:lnSpc>
                <a:spcPct val="100000"/>
              </a:lnSpc>
              <a:buClr>
                <a:srgbClr val="002060"/>
              </a:buClr>
            </a:pP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-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Trasmette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con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PEC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richieste e certificazioni. Alla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ASST Territoriale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per competenza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;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ad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ATS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Milano Città Metropolitana per conoscenza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260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66AA7E13-D6C0-470B-B291-D20A2A6980F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2" name="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14338" y="6111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1000"/>
    </mc:Choice>
    <mc:Fallback>
      <p:transition spd="slow" advClick="0" advTm="8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67544" y="1049410"/>
            <a:ext cx="8352928" cy="3315694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1" name="TextShape 1"/>
          <p:cNvSpPr txBox="1"/>
          <p:nvPr/>
        </p:nvSpPr>
        <p:spPr>
          <a:xfrm>
            <a:off x="0" y="116632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
Personale delle Scuole e Nidi 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539552" y="1053232"/>
            <a:ext cx="8146888" cy="446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Il </a:t>
            </a: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ersonale scolastico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che ha dato la  disponibilità 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aderito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volontariamente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al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protocollo, formalmente autorizzato  dai genitori ad intervenire,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somministra il farmaco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secondo le indicazioni del certificato del medico.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In tutti i casi in cui si ravvisi un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carattere di </a:t>
            </a: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em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ergenza e/o urgenza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è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comunque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indispensabile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comporre il numero dell'emergenza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112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266" name="CustomShape 6"/>
          <p:cNvSpPr/>
          <p:nvPr/>
        </p:nvSpPr>
        <p:spPr>
          <a:xfrm>
            <a:off x="4767840" y="26780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TextShape 7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EA064E1A-0D57-4C24-8441-B9E0AAAB6EAA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2" name="1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96536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00"/>
    </mc:Choice>
    <mc:Fallback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457200" y="1196640"/>
            <a:ext cx="8363272" cy="4570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Le condizioni di salute che richiedono la  somministrazione di farmaci in orario scolastico sono diverse: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- in alcuni casi si tratta di patologie  presenti sin dalla nascita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- in altri casi si tratta di patologie insorte successivamente, che</a:t>
            </a: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talora comportano improvvisamente modificazioni significative nella vita quotidiana  del bambino o ragazzo e  della sua famiglia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172" name="TextShape 5"/>
          <p:cNvSpPr txBox="1"/>
          <p:nvPr/>
        </p:nvSpPr>
        <p:spPr>
          <a:xfrm>
            <a:off x="0" y="274680"/>
            <a:ext cx="914400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Il Bambino/Alunno che necessita di
 Somministrazione di Farmaci a Scuola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73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45C3C0C2-1E8E-43FA-B37D-EAEFA63F1590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468544" y="61645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8000"/>
    </mc:Choice>
    <mc:Fallback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7560" y="1049410"/>
            <a:ext cx="8352928" cy="3387702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9" name="TextShape 2"/>
          <p:cNvSpPr txBox="1"/>
          <p:nvPr/>
        </p:nvSpPr>
        <p:spPr>
          <a:xfrm>
            <a:off x="457200" y="1052736"/>
            <a:ext cx="8229240" cy="446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Se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la richiesta d’intervento al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numero dell'emergenza 112 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riguarda un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bambino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che ha un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protocollo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con prescrizione di adrenalina per rischio anafilassi: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è necessario informare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l’operatore del 112 che si tratta di un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Protocollo Farmaco.</a:t>
            </a:r>
            <a:endParaRPr lang="it-IT" sz="220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AREU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riceve da ATS, 2 volte l’anno, un elenco dei bambini con protocollo con prescrizione di adrenalina per rischio anafilassi.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273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24FF64D5-C2B5-4422-920C-3F595A9A86E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0" y="116632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
Personale delle Scuole e Nidi 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2" name="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96536" y="6111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2000"/>
    </mc:Choice>
    <mc:Fallback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0" y="-27384"/>
            <a:ext cx="9144000" cy="935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Auto-somministrazione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75" name="TextShape 2"/>
          <p:cNvSpPr txBox="1"/>
          <p:nvPr/>
        </p:nvSpPr>
        <p:spPr>
          <a:xfrm>
            <a:off x="516960" y="980728"/>
            <a:ext cx="8447400" cy="439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L’</a:t>
            </a: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uto-somministrazione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 del farmaco è prevista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quando l’alunno/a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per età, esperienza, addestramento è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autonomo</a:t>
            </a: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/a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nella gestione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del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problema di  salute. </a:t>
            </a:r>
            <a:endParaRPr lang="it-IT" sz="2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Deve essere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esplicitamente autorizzata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dal genitore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per i minorenni, o dall’alunno maggiorenne, nella richiesta di attivazione del percorso al Dirigente  </a:t>
            </a:r>
            <a:r>
              <a:rPr lang="it-IT" sz="2200" b="0" u="sng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S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colastico.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 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 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279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16F1452B-AFB0-4EAC-B2A7-E57ED88A589F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2" name="2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540552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1000"/>
    </mc:Choice>
    <mc:Fallback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0" y="116632"/>
            <a:ext cx="9144000" cy="79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Validità della richiesta di somministrazione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81" name="TextShape 2"/>
          <p:cNvSpPr txBox="1"/>
          <p:nvPr/>
        </p:nvSpPr>
        <p:spPr>
          <a:xfrm>
            <a:off x="469350" y="908272"/>
            <a:ext cx="8423129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orrisponde alla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durata del trattamento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e/o alla durata del ciclo scolastico in caso di terapia continuativa.</a:t>
            </a: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Viene fatta una n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uova richiesta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per ogni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variazione al Piano Terapeutico e cambio di  Istituto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(ad esempio per trasferimento o  al passaggio ad altro ordine di scuola).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284" name="TextShape 5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2EDD7BB2-459C-431D-9381-27EF5311D4E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3" name="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28406" y="606637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000"/>
    </mc:Choice>
    <mc:Fallback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0" y="116632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 Farmaci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86" name="TextShape 2"/>
          <p:cNvSpPr txBox="1"/>
          <p:nvPr/>
        </p:nvSpPr>
        <p:spPr>
          <a:xfrm>
            <a:off x="457200" y="1196640"/>
            <a:ext cx="8003232" cy="439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 farmaci prescritti devono essere consegnati alla scuola integri,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				  verificandone sempre la data di 				  scadenza.</a:t>
            </a:r>
            <a:endParaRPr lang="it-IT" sz="22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1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				 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asciati in custodia alla scuola per 				  tutta la durata della terapia, 					  limitatamente ad ogni singolo anno 				  scolastico</a:t>
            </a: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290" name="CustomShape 6"/>
          <p:cNvSpPr/>
          <p:nvPr/>
        </p:nvSpPr>
        <p:spPr>
          <a:xfrm>
            <a:off x="4767840" y="26780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TextShape 7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AD2A8C06-7A77-475A-A273-CFA115844680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2" name="2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156700" y="6098200"/>
            <a:ext cx="609600" cy="609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4" y="1697547"/>
            <a:ext cx="3603468" cy="2163501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0066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000"/>
    </mc:Choice>
    <mc:Fallback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0" y="116632"/>
            <a:ext cx="9144000" cy="79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Azioni di competenza dell’ASST
 dell’ambito  territoriale   della Scuola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93" name="TextShape 2"/>
          <p:cNvSpPr txBox="1"/>
          <p:nvPr/>
        </p:nvSpPr>
        <p:spPr>
          <a:xfrm>
            <a:off x="467544" y="1312920"/>
            <a:ext cx="8352720" cy="44917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635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- Riceve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, via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PEC dal Dirigente Scolastico,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le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documentazioni,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richieste e certificazioni.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457835" indent="-457200">
              <a:lnSpc>
                <a:spcPct val="100000"/>
              </a:lnSpc>
              <a:buClr>
                <a:srgbClr val="002060"/>
              </a:buClr>
              <a:buFont typeface="+mj-lt"/>
              <a:buAutoNum type="arabicPeriod"/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457835" indent="-457200">
              <a:lnSpc>
                <a:spcPct val="100000"/>
              </a:lnSpc>
              <a:buClr>
                <a:srgbClr val="002060"/>
              </a:buClr>
              <a:buFont typeface="+mj-lt"/>
              <a:buAutoNum type="arabicPeriod"/>
            </a:pP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- Su richiesta del Dirigente Scolastico: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85800" indent="-34290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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fornisce supporto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in casi di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criticità nell’attuazione del piano  terapeutico 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85800" indent="-34290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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85800" indent="-342900" algn="just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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nterviene nelle situazioni che presentano criticità di inserimento e gestione dei casi  mediante supporto informativo/formativo ai docenti di classe e ai genitori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297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D9B66605-EFEB-4038-B46C-983FD3BD22C1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2" name="2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540552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00"/>
    </mc:Choice>
    <mc:Fallback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0" y="333080"/>
            <a:ext cx="9144000" cy="575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
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Azioni di competenza </a:t>
            </a:r>
            <a:r>
              <a:rPr lang="it-IT" sz="3200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ATS Milano </a:t>
            </a:r>
            <a:endParaRPr lang="it-IT" sz="3200" spc="-1" dirty="0">
              <a:solidFill>
                <a:srgbClr val="0066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Città Metropolitana</a:t>
            </a:r>
            <a:r>
              <a:rPr lang="it-IT" sz="3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99" name="TextShape 2"/>
          <p:cNvSpPr txBox="1"/>
          <p:nvPr/>
        </p:nvSpPr>
        <p:spPr>
          <a:xfrm>
            <a:off x="467664" y="1125264"/>
            <a:ext cx="8496824" cy="46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635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- Riceve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la documentazione dei  protocolli dalle Scuole di  tutto  il territorio di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ATS Milano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Città Metropolitana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 algn="just">
              <a:lnSpc>
                <a:spcPct val="100000"/>
              </a:lnSpc>
              <a:buClr>
                <a:srgbClr val="002060"/>
              </a:buClr>
            </a:pPr>
            <a:endParaRPr lang="it-IT" sz="22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-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Raccoglie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le segnalazioni con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prescrizione di adrenalina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per rischio di anafilassi,</a:t>
            </a: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predispone e aggiorna uno specifico dettagliato elenco di questi alunni e lo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trasmette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ad AREU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due volte l’anno (fine ottobre e gennaio)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457835" indent="-457200">
              <a:lnSpc>
                <a:spcPct val="100000"/>
              </a:lnSpc>
              <a:buClr>
                <a:srgbClr val="002060"/>
              </a:buClr>
              <a:buFont typeface="+mj-lt"/>
              <a:buAutoNum type="arabicPeriod"/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- O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rdina e aggrega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per patologia e per ordine di Scuola, tutte le documentazioni pervenute in un anno scolastico, 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trasmette  </a:t>
            </a:r>
            <a:r>
              <a:rPr lang="it-IT" sz="2200" b="0" u="sng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 dati numerici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dei protocolli, ogni anno, alla Direzione Generale Welfare Regione Lombardia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302" name="TextShape 5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1C34F1D0-222C-44AC-89C8-DD55D5938153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2" name="2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24528" y="6111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6000"/>
    </mc:Choice>
    <mc:Fallback>
      <p:transition spd="slow" advClick="0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Shape 1"/>
          <p:cNvSpPr txBox="1"/>
          <p:nvPr/>
        </p:nvSpPr>
        <p:spPr>
          <a:xfrm>
            <a:off x="467544" y="908720"/>
            <a:ext cx="8352928" cy="518457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Protocollo d’Intesa  per la Somministrazione di Farmaci a Scuola  tra Regione Lombardia  e Ufficio Scolastico Regionale per la Lombardia </a:t>
            </a:r>
            <a:r>
              <a:rPr lang="it-IT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DGR 6919 -24/07/2017-</a:t>
            </a: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D.M. n.388 15 luglio 2003 Regolamento recante disposizioni sul pronto soccorso aziendale </a:t>
            </a: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Piano sulla malattia diabetica approvato in Conferenza Stato-Regioni 6 dicembre 2012 </a:t>
            </a: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Piano Nazionale Malattie Rare 2013-2016 approvato il 16 ottobre 2014 </a:t>
            </a: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Legge regionale 30 dicembre 2009 n. 33 Testo unico delle leggi regionali in materia di sanità e successive modifiche </a:t>
            </a: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D. Lgs. 81/08 in materia di  tutela della salute e della sicurezza nei luoghi di lavoro </a:t>
            </a: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Legge 13 luglio 2°15 n. 107 Riforma del sistema nazionale di istruzione e formazione e delega per il riordino delle disposizioni legislative vigenti </a:t>
            </a: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Raccomandazioni del 25 novembre 2005 del Ministero dell’istruzione, dell’Università e della Ricerca d’intesa con il Ministero della Salute aventi a oggetto «</a:t>
            </a:r>
            <a:r>
              <a:rPr lang="it-IT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linee guida per la definizione di interventi finalizzati all’assistenza di studenti che necessitano di somministrazione di Farmaci in orario scolastico» </a:t>
            </a: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342900" indent="-342900" algn="just">
              <a:lnSpc>
                <a:spcPct val="100000"/>
              </a:lnSpc>
              <a:buClr>
                <a:srgbClr val="000000"/>
              </a:buClr>
              <a:buFont typeface="Calibri" panose="020F0502020204030204" pitchFamily="34" charset="0"/>
              <a:buChar char="₋"/>
            </a:pPr>
            <a:r>
              <a:rPr lang="it-IT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Circolare di Regione Lombardia n. 30/San del 12 luglio 2005 avente per oggetto </a:t>
            </a:r>
            <a:r>
              <a:rPr lang="it-IT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«Linee guida sul diabete giovanile per favorire l’inserimento del bambino diabetico in ambito scolastico»</a:t>
            </a: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285750" indent="-285750" algn="just">
              <a:lnSpc>
                <a:spcPct val="100000"/>
              </a:lnSpc>
              <a:buFont typeface="Calibri" panose="020F0502020204030204" pitchFamily="34" charset="0"/>
              <a:buChar char="₋"/>
            </a:pP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285750" indent="-285750" algn="just">
              <a:lnSpc>
                <a:spcPct val="100000"/>
              </a:lnSpc>
              <a:buFont typeface="Calibri" panose="020F0502020204030204" pitchFamily="34" charset="0"/>
              <a:buChar char="₋"/>
            </a:pP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285750" indent="-285750" algn="just">
              <a:lnSpc>
                <a:spcPct val="100000"/>
              </a:lnSpc>
              <a:buFont typeface="Calibri" panose="020F0502020204030204" pitchFamily="34" charset="0"/>
              <a:buChar char="₋"/>
            </a:pP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285750" indent="-285750" algn="just">
              <a:lnSpc>
                <a:spcPct val="100000"/>
              </a:lnSpc>
              <a:buFont typeface="Calibri" panose="020F0502020204030204" pitchFamily="34" charset="0"/>
              <a:buChar char="₋"/>
            </a:pP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285750" indent="-285750" algn="just">
              <a:lnSpc>
                <a:spcPct val="100000"/>
              </a:lnSpc>
              <a:buFont typeface="Calibri" panose="020F0502020204030204" pitchFamily="34" charset="0"/>
              <a:buChar char="₋"/>
            </a:pP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285750" indent="-285750" algn="just">
              <a:lnSpc>
                <a:spcPct val="100000"/>
              </a:lnSpc>
              <a:buFont typeface="Calibri" panose="020F0502020204030204" pitchFamily="34" charset="0"/>
              <a:buChar char="₋"/>
            </a:pP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285750" indent="-285750" algn="just">
              <a:lnSpc>
                <a:spcPct val="100000"/>
              </a:lnSpc>
              <a:buFont typeface="Calibri" panose="020F0502020204030204" pitchFamily="34" charset="0"/>
              <a:buChar char="₋"/>
            </a:pP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285750" indent="-285750" algn="just">
              <a:lnSpc>
                <a:spcPct val="100000"/>
              </a:lnSpc>
              <a:buFont typeface="Calibri" panose="020F0502020204030204" pitchFamily="34" charset="0"/>
              <a:buChar char="₋"/>
            </a:pPr>
            <a:endParaRPr lang="it-IT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313" name="TextShape 5"/>
          <p:cNvSpPr txBox="1"/>
          <p:nvPr/>
        </p:nvSpPr>
        <p:spPr>
          <a:xfrm>
            <a:off x="0" y="81408"/>
            <a:ext cx="9144000" cy="5392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
Riferimenti Normativi</a:t>
            </a:r>
            <a:r>
              <a:rPr lang="it-IT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14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4F5D4443-C4B2-4AC0-99C5-DA04F9C8B8C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457200" y="1595880"/>
            <a:ext cx="8435280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La somministrazione di farmaci a scuola si colloca all’interno dell’esperienza formativa, educativa, relazionale e affettiva del contesto scolastico.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179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70E774F5-7176-4F4F-820B-34CD92DA14F8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180" name="Immagine 8"/>
          <p:cNvPicPr/>
          <p:nvPr/>
        </p:nvPicPr>
        <p:blipFill>
          <a:blip r:embed="rId1"/>
          <a:srcRect l="-2110" t="38908" r="-2"/>
          <a:stretch>
            <a:fillRect/>
          </a:stretch>
        </p:blipFill>
        <p:spPr>
          <a:xfrm>
            <a:off x="393120" y="2823840"/>
            <a:ext cx="8750520" cy="2805840"/>
          </a:xfrm>
          <a:prstGeom prst="rect">
            <a:avLst/>
          </a:prstGeom>
          <a:ln>
            <a:noFill/>
          </a:ln>
        </p:spPr>
      </p:pic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4528" y="6175818"/>
            <a:ext cx="609600" cy="609600"/>
          </a:xfrm>
          <a:prstGeom prst="rect">
            <a:avLst/>
          </a:prstGeom>
        </p:spPr>
      </p:pic>
      <p:sp>
        <p:nvSpPr>
          <p:cNvPr id="10" name="TextShape 5"/>
          <p:cNvSpPr txBox="1"/>
          <p:nvPr/>
        </p:nvSpPr>
        <p:spPr>
          <a:xfrm>
            <a:off x="0" y="274680"/>
            <a:ext cx="914400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Il Bambino/Alunno che necessita di
 Somministrazione di Farmaci a Scuola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457200" y="1196640"/>
            <a:ext cx="8435280" cy="4570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Un bambino o ragazzo che necessita di farmaci in orario scolastico può sentirsi a disagio per la sua malattia,  può essere preoccupato di esser preso in giro dai coetanei.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Può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desiderare di essere riconosciuto nella progressiva acquisizione di autonomia nella gestione della sua malattia, per esempio nel caso del diabete di tipo 1.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Come tutti, ha bisogno di sentirsi  accolto e integrato nel gruppo. 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La modalità con cui si rassicura è legata alla risposta che riceve dall’ambiente, in relazione alle sue necessità.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186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2028FEC0-ACBE-4681-84F5-95E21E1E0D7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24528" y="6111600"/>
            <a:ext cx="609600" cy="609600"/>
          </a:xfrm>
          <a:prstGeom prst="rect">
            <a:avLst/>
          </a:prstGeom>
        </p:spPr>
      </p:pic>
      <p:sp>
        <p:nvSpPr>
          <p:cNvPr id="9" name="TextShape 5"/>
          <p:cNvSpPr txBox="1"/>
          <p:nvPr/>
        </p:nvSpPr>
        <p:spPr>
          <a:xfrm>
            <a:off x="0" y="274680"/>
            <a:ext cx="914400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Il Bambino/Alunno che necessita di
 Somministrazione di Farmaci a Scuola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2000"/>
    </mc:Choice>
    <mc:Fallback>
      <p:transition spd="slow" advClick="0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417240" y="1412776"/>
            <a:ext cx="8547248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Il presente lavoro si propone di dare un contributo sul tema a docenti, non docenti, figure educative.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Si articola in 2 unità: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1. Il protocollo somministrazione farmaci a scuola in vigore nel territorio dell’ATS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Milano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Città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Metropolitana: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aspetti principali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 algn="just">
              <a:lnSpc>
                <a:spcPct val="100000"/>
              </a:lnSpc>
              <a:buClr>
                <a:srgbClr val="002060"/>
              </a:buClr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2. Il bambino o alunno con diabete di tipo 1: informazioni utili per il personale delle scuole e nidi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      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192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F796E6FE-958A-437C-9DA7-F54F261CFCDD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96536" y="6075695"/>
            <a:ext cx="609600" cy="609600"/>
          </a:xfrm>
          <a:prstGeom prst="rect">
            <a:avLst/>
          </a:prstGeom>
        </p:spPr>
      </p:pic>
      <p:sp>
        <p:nvSpPr>
          <p:cNvPr id="9" name="TextShape 5"/>
          <p:cNvSpPr txBox="1"/>
          <p:nvPr/>
        </p:nvSpPr>
        <p:spPr>
          <a:xfrm>
            <a:off x="0" y="275128"/>
            <a:ext cx="914400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Il Bambino/Alunno che necessita di
 Somministrazione di Farmaci a Scuola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7000"/>
    </mc:Choice>
    <mc:Fallback>
      <p:transition spd="slow"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0" y="1773024"/>
            <a:ext cx="9144000" cy="187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UNITÀ 1. 
Il Protocollo d’Intesa per la Somministrazione di Farmaci  a Scuola nel territorio di </a:t>
            </a:r>
            <a:endParaRPr lang="it-IT" sz="3200" b="0" strike="noStrike" spc="-1" dirty="0">
              <a:solidFill>
                <a:srgbClr val="0066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ATS </a:t>
            </a:r>
            <a:r>
              <a:rPr lang="it-IT" sz="3200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Milano Città 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Metropolitana 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
                                                             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" name="TextShape 2"/>
          <p:cNvSpPr txBox="1"/>
          <p:nvPr/>
        </p:nvSpPr>
        <p:spPr>
          <a:xfrm>
            <a:off x="0" y="3789040"/>
            <a:ext cx="9144000" cy="25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r>
              <a:rPr lang="it-IT" sz="3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ATS MILANO </a:t>
            </a:r>
            <a:r>
              <a:rPr lang="it-IT" sz="3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CITTÀ METROPOLITANA </a:t>
            </a:r>
            <a:endParaRPr lang="it-IT" sz="3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3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Unità Operativa Complessa Promozione Della Salute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Dott.ssa Mariagrazia </a:t>
            </a:r>
            <a:r>
              <a:rPr lang="it-IT" sz="3200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Moioli</a:t>
            </a:r>
            <a:r>
              <a:rPr lang="it-IT" sz="3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- Dott.ssa Elisa Lo Presti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24528" y="622558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0" y="117080"/>
            <a:ext cx="9144000" cy="79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Protocollo d’Intesa  per la Somministrazione </a:t>
            </a:r>
            <a:endParaRPr lang="it-IT" sz="3200" b="0" strike="noStrike" spc="-1" dirty="0">
              <a:solidFill>
                <a:srgbClr val="0066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di Farmaci a Scuola di Regione Lombardia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457200" y="1340640"/>
            <a:ext cx="8363272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A tutela della salute e del benessere di bambini e alunni che, per patologie acute e croniche, necessitano di  somministrazione improrogabile di farmaci durante l’orario scolastico,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per garantire un  approccio omogeneo su tutto il territorio regionale e un appropriato percorso di gestione degli interventi nel contesto scolastico, Regione Lombardia - Direzione Generale Welfare - e Ufficio Scolastico Regionale per la Lombardia, hanno stipulato un Protocollo d’Intesa.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Deliberazione della Giunta Regionale DGR n.6919  del 24/07/2017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199" name="TextShape 5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C436EDAE-85E1-46CF-88A1-DD22D4B8A01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24528" y="6111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6000"/>
    </mc:Choice>
    <mc:Fallback>
      <p:transition spd="slow" advClick="0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4"/>
          <p:cNvSpPr/>
          <p:nvPr/>
        </p:nvSpPr>
        <p:spPr>
          <a:xfrm>
            <a:off x="0" y="117080"/>
            <a:ext cx="914400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Territorio di ATS </a:t>
            </a:r>
            <a:r>
              <a:rPr lang="it-IT" sz="3200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Milano Città 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Metropolitana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04" name="CustomShape 5"/>
          <p:cNvSpPr/>
          <p:nvPr/>
        </p:nvSpPr>
        <p:spPr>
          <a:xfrm>
            <a:off x="4427984" y="2636912"/>
            <a:ext cx="452160" cy="1080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66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 dirty="0"/>
          </a:p>
        </p:txBody>
      </p:sp>
      <p:sp>
        <p:nvSpPr>
          <p:cNvPr id="205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9924428C-3DF0-4AC2-839B-B3F7C9BF3481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468544" y="6178440"/>
            <a:ext cx="609600" cy="6096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94025" y="1196752"/>
            <a:ext cx="8567623" cy="129614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57200" y="3789488"/>
            <a:ext cx="8604448" cy="14401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Shape 1"/>
          <p:cNvSpPr txBox="1"/>
          <p:nvPr/>
        </p:nvSpPr>
        <p:spPr>
          <a:xfrm>
            <a:off x="457200" y="1190847"/>
            <a:ext cx="8604448" cy="123048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In applicazione al Protocollo Regionale,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’ATS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Milano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Città Metropolitana</a:t>
            </a:r>
            <a:r>
              <a:rPr lang="it-IT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,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le 8 Aziende Socio Sanitarie Territoriali,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g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li Uffici Scolastici  dell’ambito Territoriale di Milano  e di  Lodi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hanno condiviso e sottoscritto</a:t>
            </a:r>
            <a:endParaRPr lang="it-IT" sz="22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ctr">
              <a:lnSpc>
                <a:spcPct val="100000"/>
              </a:lnSpc>
            </a:pPr>
            <a:endParaRPr lang="it-IT" sz="22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Modello organizzativo di Protocollo d’Intesa per la Somministrazione </a:t>
            </a:r>
            <a:endParaRPr lang="it-IT" sz="2200" b="1" strike="noStrike" spc="-1" dirty="0">
              <a:solidFill>
                <a:srgbClr val="0066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di Farmaci a Scuola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(in vigore maggio 2018)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ctr">
              <a:lnSpc>
                <a:spcPct val="100000"/>
              </a:lnSpc>
            </a:pP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Deliberazione ATS </a:t>
            </a:r>
            <a:r>
              <a:rPr lang="it-IT" sz="2200" i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Milano </a:t>
            </a: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Città </a:t>
            </a:r>
            <a:r>
              <a:rPr lang="it-IT" sz="2200" i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Metropolitana </a:t>
            </a: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n.383 del 17/04/2018 </a:t>
            </a:r>
            <a:endParaRPr lang="it-IT" sz="2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ctr">
              <a:lnSpc>
                <a:spcPct val="100000"/>
              </a:lnSpc>
            </a:pPr>
            <a:r>
              <a:rPr lang="it-IT" sz="22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9000"/>
    </mc:Choice>
    <mc:Fallback>
      <p:transition spd="slow" advClick="0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417240" y="1196640"/>
            <a:ext cx="8497440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635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1. Regolamentare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la somministrazione  improrogabile di farmaci nelle collettività scolastiche: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	- nidi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	-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scuole dell’infanzia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	-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scuole  primarie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	-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scuole secondarie di primo grado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	-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scuole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s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econdarie di secondo grado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1371600" indent="-457200" algn="just">
              <a:buFont typeface="+mj-lt"/>
              <a:buAutoNum type="arabicParenR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2. Garantire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un appropriato percorso di gestione 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457835" indent="-457200" algn="just">
              <a:lnSpc>
                <a:spcPct val="100000"/>
              </a:lnSpc>
              <a:buClr>
                <a:srgbClr val="002060"/>
              </a:buClr>
              <a:buFont typeface="+mj-lt"/>
              <a:buAutoNum type="arabicParenR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3. Evitare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incongrue somministrazioni 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457835" indent="-457200" algn="just">
              <a:lnSpc>
                <a:spcPct val="100000"/>
              </a:lnSpc>
              <a:buClr>
                <a:srgbClr val="002060"/>
              </a:buClr>
              <a:buFont typeface="+mj-lt"/>
              <a:buAutoNum type="arabicParenR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635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4. Favorire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 l’autonomia nella gestione della propria patologia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arenR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arenR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arenR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</p:txBody>
      </p:sp>
      <p:sp>
        <p:nvSpPr>
          <p:cNvPr id="209" name="CustomShape 4"/>
          <p:cNvSpPr/>
          <p:nvPr/>
        </p:nvSpPr>
        <p:spPr>
          <a:xfrm>
            <a:off x="0" y="270440"/>
            <a:ext cx="914400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Obiettivi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10" name="TextShape 5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19DB35C3-BF27-4B9A-B11E-7653EAF3B75C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540552" y="61784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8000"/>
    </mc:Choice>
    <mc:Fallback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��< ? x m l   v e r s i o n = " 1 . 0 " ? > < c t : c o n t e n t T y p e S c h e m a   c t : _ = " "   m a : _ = " "   m a : c o n t e n t T y p e N a m e = " D o c u m e n t o "   m a : c o n t e n t T y p e I D = " 0 x 0 1 0 1 0 0 0 8 9 7 9 1 F A 3 3 1 F 8 7 4 E 9 4 0 5 D C 2 B 9 4 D C E 4 A 4 "   m a : c o n t e n t T y p e V e r s i o n = " 1 6 "   m a : c o n t e n t T y p e D e s c r i p t i o n = " C r e a r e   u n   n u o v o   d o c u m e n t o . "   m a : c o n t e n t T y p e S c o p e = " "   m a : v e r s i o n I D = " c 7 0 d 0 d f c 1 1 5 a 4 7 b 1 1 2 a 1 d 5 f d 4 3 c 3 0 1 f 5 "   x m l n s : c t = " h t t p : / / s c h e m a s . m i c r o s o f t . c o m / o f f i c e / 2 0 0 6 / m e t a d a t a / c o n t e n t T y p e "   x m l n s : m a = " h t t p : / / s c h e m a s . m i c r o s o f t . c o m / o f f i c e / 2 0 0 6 / m e t a d a t a / p r o p e r t i e s / m e t a A t t r i b u t e s " >  
 < x s d : s c h e m a   t a r g e t N a m e s p a c e = " h t t p : / / s c h e m a s . m i c r o s o f t . c o m / o f f i c e / 2 0 0 6 / m e t a d a t a / p r o p e r t i e s "   m a : r o o t = " t r u e "   m a : f i e l d s I D = " b 8 f 5 2 4 9 5 b a 4 7 1 5 5 a 8 b 6 8 7 e 0 f f d d 6 f 2 f 5 "   n s 2 : _ = " "   n s 3 : _ = " "   n s 4 : _ = " "   n s 5 : _ = " "   n s 6 : _ = " "   x m l n s : x s d = " h t t p : / / w w w . w 3 . o r g / 2 0 0 1 / X M L S c h e m a "   x m l n s : x s = " h t t p : / / w w w . w 3 . o r g / 2 0 0 1 / X M L S c h e m a "   x m l n s : p = " h t t p : / / s c h e m a s . m i c r o s o f t . c o m / o f f i c e / 2 0 0 6 / m e t a d a t a / p r o p e r t i e s "   x m l n s : n s 2 = " 1 0 2 6 d a 1 5 - a c 3 9 - 4 5 c 4 - 8 e e e - 3 e 3 e 9 b 6 3 b f 0 b "   x m l n s : n s 3 = " d 4 4 c 9 b f 0 - 6 c 0 b - 4 1 c 8 - a 6 f 1 - 5 4 5 f 1 3 1 b 6 9 c a "   x m l n s : n s 4 = " 3 4 8 b 3 4 0 d - f a a b - 4 5 0 b - a 7 6 4 - 6 9 f f d a 6 4 5 f 7 5 "   x m l n s : n s 5 = " b d 0 d 6 a 0 9 - e e 0 0 - 4 2 9 2 - 9 3 9 c - 4 3 2 e c 5 6 4 9 0 5 f "   x m l n s : n s 6 = " 4 5 5 3 8 2 f 7 - d f f b - 4 6 f 0 - b e 1 1 - f d f 3 9 1 c 1 c 5 9 4 " >  
 < x s d : i m p o r t   n a m e s p a c e = " 1 0 2 6 d a 1 5 - a c 3 9 - 4 5 c 4 - 8 e e e - 3 e 3 e 9 b 6 3 b f 0 b " / >  
 < x s d : i m p o r t   n a m e s p a c e = " d 4 4 c 9 b f 0 - 6 c 0 b - 4 1 c 8 - a 6 f 1 - 5 4 5 f 1 3 1 b 6 9 c a " / >  
 < x s d : i m p o r t   n a m e s p a c e = " 3 4 8 b 3 4 0 d - f a a b - 4 5 0 b - a 7 6 4 - 6 9 f f d a 6 4 5 f 7 5 " / >  
 < x s d : i m p o r t   n a m e s p a c e = " b d 0 d 6 a 0 9 - e e 0 0 - 4 2 9 2 - 9 3 9 c - 4 3 2 e c 5 6 4 9 0 5 f " / >  
 < x s d : i m p o r t   n a m e s p a c e = " 4 5 5 3 8 2 f 7 - d f f b - 4 6 f 0 - b e 1 1 - f d f 3 9 1 c 1 c 5 9 4 " / >  
 < x s d : e l e m e n t   n a m e = " p r o p e r t i e s " >  
 < x s d : c o m p l e x T y p e >  
 < x s d : s e q u e n c e >  
 < x s d : e l e m e n t   n a m e = " d o c u m e n t M a n a g e m e n t " >  
 < x s d : c o m p l e x T y p e >  
 < x s d : a l l >  
 < x s d : e l e m e n t   r e f = " n s 2 : L a b e l "   m i n O c c u r s = " 0 " / >  
 < x s d : e l e m e n t   r e f = " n s 3 : S h a r e d W i t h U s e r s "   m i n O c c u r s = " 0 " / >  
 < x s d : e l e m e n t   r e f = " n s 3 : S h a r e d W i t h D e t a i l s "   m i n O c c u r s = " 0 " / >  
 < x s d : e l e m e n t   r e f = " n s 4 : M e d i a S e r v i c e M e t a d a t a "   m i n O c c u r s = " 0 " / >  
 < x s d : e l e m e n t   r e f = " n s 4 : M e d i a S e r v i c e F a s t M e t a d a t a "   m i n O c c u r s = " 0 " / >  
 < x s d : e l e m e n t   r e f = " n s 5 : M e d i a S e r v i c e D a t e T a k e n "   m i n O c c u r s = " 0 " / >  
 < x s d : e l e m e n t   r e f = " n s 5 : M e d i a S e r v i c e A u t o T a g s "   m i n O c c u r s = " 0 " / >  
 < x s d : e l e m e n t   r e f = " n s 5 : M e d i a S e r v i c e L o c a t i o n "   m i n O c c u r s = " 0 " / >  
 < x s d : e l e m e n t   r e f = " n s 5 : M e d i a S e r v i c e O C R "   m i n O c c u r s = " 0 " / >  
 < x s d : e l e m e n t   r e f = " n s 6 : M e d i a S e r v i c e G e n e r a t i o n T i m e "   m i n O c c u r s = " 0 " / >  
 < x s d : e l e m e n t   r e f = " n s 6 : M e d i a S e r v i c e E v e n t H a s h C o d e "   m i n O c c u r s = " 0 " / >  
 < x s d : e l e m e n t   r e f = " n s 6 : M e d i a S e r v i c e A u t o K e y P o i n t s "   m i n O c c u r s = " 0 " / >  
 < x s d : e l e m e n t   r e f = " n s 6 : M e d i a S e r v i c e K e y P o i n t s "   m i n O c c u r s = " 0 " / >  
 < / x s d : a l l >  
 < / x s d : c o m p l e x T y p e >  
 < / x s d : e l e m e n t >  
 < / x s d : s e q u e n c e >  
 < / x s d : c o m p l e x T y p e >  
 < / x s d : e l e m e n t >  
 < / x s d : s c h e m a >  
 < x s d : s c h e m a   t a r g e t N a m e s p a c e = " 1 0 2 6 d a 1 5 - a c 3 9 - 4 5 c 4 - 8 e e e - 3 e 3 e 9 b 6 3 b f 0 b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L a b e l "   m a : i n d e x = " 1 "   n i l l a b l e = " t r u e "   m a : d i s p l a y N a m e = " L a b e l "   m a : d e f a u l t = " .   .   . "   m a : d e s c r i p t i o n = " I n s e r i r e   u n a   & q u o t ; L a b e l & q u o t ;   d e s c r i t t i v a   d e l   f i l e "   m a : f o r m a t = " D r o p d o w n "   m a : i n t e r n a l N a m e = " L a b e l " >  
 < x s d : s i m p l e T y p e >  
 < x s d : r e s t r i c t i o n   b a s e = " d m s : T e x t " >  
 < x s d : m a x L e n g t h   v a l u e = " 2 5 5 " / >  
 < / x s d : r e s t r i c t i o n >  
 < / x s d : s i m p l e T y p e >  
 < / x s d : e l e m e n t >  
 < / x s d : s c h e m a >  
 < x s d : s c h e m a   t a r g e t N a m e s p a c e = " d 4 4 c 9 b f 0 - 6 c 0 b - 4 1 c 8 - a 6 f 1 - 5 4 5 f 1 3 1 b 6 9 c a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S h a r e d W i t h U s e r s "   m a : i n d e x = " 7 "   n i l l a b l e = " t r u e "   m a : d i s p l a y N a m e = " C o n d i v i s o   c o n "   m a : i n t e r n a l N a m e = " S h a r e d W i t h U s e r s "   m a : r e a d O n l y = " t r u e " >  
 < x s d : c o m p l e x T y p e >  
 < x s d : c o m p l e x C o n t e n t >  
 < x s d : e x t e n s i o n   b a s e = " d m s : U s e r M u l t i " >  
 < x s d : s e q u e n c e >  
 < x s d : e l e m e n t   n a m e = " U s e r I n f o "   m i n O c c u r s = " 0 "   m a x O c c u r s = " u n b o u n d e d " >  
 < x s d : c o m p l e x T y p e >  
 < x s d : s e q u e n c e >  
 < x s d : e l e m e n t   n a m e = " D i s p l a y N a m e "   t y p e = " x s d : s t r i n g "   m i n O c c u r s = " 0 " / >  
 < x s d : e l e m e n t   n a m e = " A c c o u n t I d "   t y p e = " d m s : U s e r I d "   m i n O c c u r s = " 0 "   n i l l a b l e = " t r u e " / >  
 < x s d : e l e m e n t   n a m e = " A c c o u n t T y p e "   t y p e = " x s d : s t r i n g "   m i n O c c u r s = " 0 " / >  
 < / x s d : s e q u e n c e >  
 < / x s d : c o m p l e x T y p e >  
 < / x s d : e l e m e n t >  
 < / x s d : s e q u e n c e >  
 < / x s d : e x t e n s i o n >  
 < / x s d : c o m p l e x C o n t e n t >  
 < / x s d : c o m p l e x T y p e >  
 < / x s d : e l e m e n t >  
 < x s d : e l e m e n t   n a m e = " S h a r e d W i t h D e t a i l s "   m a : i n d e x = " 8 "   n i l l a b l e = " t r u e "   m a : d i s p l a y N a m e = " C o n d i v i s o   c o n   d e t t a g l i "   m a : i n t e r n a l N a m e = " S h a r e d W i t h D e t a i l s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/ x s d : s c h e m a >  
 < x s d : s c h e m a   t a r g e t N a m e s p a c e = " 3 4 8 b 3 4 0 d - f a a b - 4 5 0 b - a 7 6 4 - 6 9 f f d a 6 4 5 f 7 5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M e d i a S e r v i c e M e t a d a t a "   m a : i n d e x = " 9 "   n i l l a b l e = " t r u e "   m a : d i s p l a y N a m e = " M e d i a S e r v i c e M e t a d a t a "   m a : h i d d e n = " t r u e "   m a : i n t e r n a l N a m e = " M e d i a S e r v i c e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F a s t M e t a d a t a "   m a : i n d e x = " 1 0 "   n i l l a b l e = " t r u e "   m a : d i s p l a y N a m e = " M e d i a S e r v i c e F a s t M e t a d a t a "   m a : h i d d e n = " t r u e "   m a : i n t e r n a l N a m e = " M e d i a S e r v i c e F a s t M e t a d a t a "   m a : r e a d O n l y = " t r u e " >  
 < x s d : s i m p l e T y p e >  
 < x s d : r e s t r i c t i o n   b a s e = " d m s : N o t e " / >  
 < / x s d : s i m p l e T y p e >  
 < / x s d : e l e m e n t >  
 < / x s d : s c h e m a >  
 < x s d : s c h e m a   t a r g e t N a m e s p a c e = " b d 0 d 6 a 0 9 - e e 0 0 - 4 2 9 2 - 9 3 9 c - 4 3 2 e c 5 6 4 9 0 5 f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M e d i a S e r v i c e D a t e T a k e n "   m a : i n d e x = " 1 3 "   n i l l a b l e = " t r u e "   m a : d i s p l a y N a m e = " M e d i a S e r v i c e D a t e T a k e n "   m a : h i d d e n = " t r u e "   m a : i n t e r n a l N a m e = " M e d i a S e r v i c e D a t e T a k e n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A u t o T a g s "   m a : i n d e x = " 1 4 "   n i l l a b l e = " t r u e "   m a : d i s p l a y N a m e = " T a g s "   m a : i n t e r n a l N a m e = " M e d i a S e r v i c e A u t o T a g s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L o c a t i o n "   m a : i n d e x = " 1 5 "   n i l l a b l e = " t r u e "   m a : d i s p l a y N a m e = " L o c a t i o n "   m a : i n t e r n a l N a m e = " M e d i a S e r v i c e L o c a t i o n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O C R "   m a : i n d e x = " 1 6 "   n i l l a b l e = " t r u e "   m a : d i s p l a y N a m e = " E x t r a c t e d   T e x t "   m a : i n t e r n a l N a m e = " M e d i a S e r v i c e O C R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/ x s d : s c h e m a >  
 < x s d : s c h e m a   t a r g e t N a m e s p a c e = " 4 5 5 3 8 2 f 7 - d f f b - 4 6 f 0 - b e 1 1 - f d f 3 9 1 c 1 c 5 9 4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M e d i a S e r v i c e G e n e r a t i o n T i m e "   m a : i n d e x = " 1 7 "   n i l l a b l e = " t r u e "   m a : d i s p l a y N a m e = " M e d i a S e r v i c e G e n e r a t i o n T i m e "   m a : h i d d e n = " t r u e "   m a : i n t e r n a l N a m e = " M e d i a S e r v i c e G e n e r a t i o n T i m e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E v e n t H a s h C o d e "   m a : i n d e x = " 1 8 "   n i l l a b l e = " t r u e "   m a : d i s p l a y N a m e = " M e d i a S e r v i c e E v e n t H a s h C o d e "   m a : h i d d e n = " t r u e "   m a : i n t e r n a l N a m e = " M e d i a S e r v i c e E v e n t H a s h C o d e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A u t o K e y P o i n t s "   m a : i n d e x = " 1 9 "   n i l l a b l e = " t r u e "   m a : d i s p l a y N a m e = " M e d i a S e r v i c e A u t o K e y P o i n t s "   m a : h i d d e n = " t r u e "   m a : i n t e r n a l N a m e = " M e d i a S e r v i c e A u t o K e y P o i n t s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K e y P o i n t s "   m a : i n d e x = " 2 0 "   n i l l a b l e = " t r u e "   m a : d i s p l a y N a m e = " K e y P o i n t s "   m a : i n t e r n a l N a m e = " M e d i a S e r v i c e K e y P o i n t s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/ x s d : s c h e m a >  
 < x s d : s c h e m a   t a r g e t N a m e s p a c e = " h t t p : / / s c h e m a s . o p e n x m l f o r m a t s . o r g / p a c k a g e / 2 0 0 6 / m e t a d a t a / c o r e - p r o p e r t i e s "   e l e m e n t F o r m D e f a u l t = " q u a l i f i e d "   a t t r i b u t e F o r m D e f a u l t = " u n q u a l i f i e d "   b l o c k D e f a u l t = " # a l l "   x m l n s = " h t t p : / / s c h e m a s . o p e n x m l f o r m a t s . o r g / p a c k a g e / 2 0 0 6 / m e t a d a t a / c o r e - p r o p e r t i e s "   x m l n s : x s d = " h t t p : / / w w w . w 3 . o r g / 2 0 0 1 / X M L S c h e m a "   x m l n s : x s i = " h t t p : / / w w w . w 3 . o r g / 2 0 0 1 / X M L S c h e m a - i n s t a n c e "   x m l n s : d c = " h t t p : / / p u r l . o r g / d c / e l e m e n t s / 1 . 1 / "   x m l n s : d c t e r m s = " h t t p : / / p u r l . o r g / d c / t e r m s / "   x m l n s : o d o c = " h t t p : / / s c h e m a s . m i c r o s o f t . c o m / i n t e r n a l / o b d " >  
 < x s d : i m p o r t   n a m e s p a c e = " h t t p : / / p u r l . o r g / d c / e l e m e n t s / 1 . 1 / "   s c h e m a L o c a t i o n = " h t t p : / / d u b l i n c o r e . o r g / s c h e m a s / x m l s / q d c / 2 0 0 3 / 0 4 / 0 2 / d c . x s d " / >  
 < x s d : i m p o r t   n a m e s p a c e = " h t t p : / / p u r l . o r g / d c / t e r m s / "   s c h e m a L o c a t i o n = " h t t p : / / d u b l i n c o r e . o r g / s c h e m a s / x m l s / q d c / 2 0 0 3 / 0 4 / 0 2 / d c t e r m s . x s d " / >  
 < x s d : e l e m e n t   n a m e = " c o r e P r o p e r t i e s "   t y p e = " C T _ c o r e P r o p e r t i e s " / >  
 < x s d : c o m p l e x T y p e   n a m e = " C T _ c o r e P r o p e r t i e s " >  
 < x s d : a l l >  
 < x s d : e l e m e n t   r e f = " d c : c r e a t o r "   m i n O c c u r s = " 0 "   m a x O c c u r s = " 1 " / >  
 < x s d : e l e m e n t   r e f = " d c t e r m s : c r e a t e d "   m i n O c c u r s = " 0 "   m a x O c c u r s = " 1 " / >  
 < x s d : e l e m e n t   r e f = " d c : i d e n t i f i e r "   m i n O c c u r s = " 0 "   m a x O c c u r s = " 1 " / >  
 < x s d : e l e m e n t   n a m e = " c o n t e n t T y p e "   m i n O c c u r s = " 0 "   m a x O c c u r s = " 1 "   t y p e = " x s d : s t r i n g "   m a : i n d e x = " 1 1 "   m a : d i s p l a y N a m e = " T i p o   d i   c o n t e n u t o " / >  
 < x s d : e l e m e n t   r e f = " d c : t i t l e "   m i n O c c u r s = " 0 "   m a x O c c u r s = " 1 "   m a : d i s p l a y N a m e = " N o t e   N a s c o s t e " / >  
 < x s d : e l e m e n t   r e f = " d c : s u b j e c t "   m i n O c c u r s = " 0 "   m a x O c c u r s = " 1 " / >  
 < x s d : e l e m e n t   r e f = " d c : d e s c r i p t i o n "   m i n O c c u r s = " 0 "   m a x O c c u r s = " 1 " / >  
 < x s d : e l e m e n t   n a m e = " k e y w o r d s "   m i n O c c u r s = " 0 "   m a x O c c u r s = " 1 "   t y p e = " x s d : s t r i n g " / >  
 < x s d : e l e m e n t   r e f = " d c : l a n g u a g e "   m i n O c c u r s = " 0 "   m a x O c c u r s = " 1 " / >  
 < x s d : e l e m e n t   n a m e = " c a t e g o r y "   m i n O c c u r s = " 0 "   m a x O c c u r s = " 1 "   t y p e = " x s d : s t r i n g " / >  
 < x s d : e l e m e n t   n a m e = " v e r s i o n "   m i n O c c u r s = " 0 "   m a x O c c u r s = " 1 "   t y p e = " x s d : s t r i n g " / >  
 < x s d : e l e m e n t   n a m e = " r e v i s i o n "   m i n O c c u r s = " 0 "   m a x O c c u r s = " 1 "   t y p e = " x s d : s t r i n g " >  
 < x s d : a n n o t a t i o n >  
 < x s d : d o c u m e n t a t i o n >  
                                                 T h i s   v a l u e   i n d i c a t e s   t h e   n u m b e r   o f   s a v e s   o r   r e v i s i o n s .   T h e   a p p l i c a t i o n   i s   r e s p o n s i b l e   f o r   u p d a t i n g   t h i s   v a l u e   a f t e r   e a c h   r e v i s i o n .  
                                         < / x s d : d o c u m e n t a t i o n >  
 < / x s d : a n n o t a t i o n >  
 < / x s d : e l e m e n t >  
 < x s d : e l e m e n t   n a m e = " l a s t M o d i f i e d B y "   m i n O c c u r s = " 0 "   m a x O c c u r s = " 1 "   t y p e = " x s d : s t r i n g " / >  
 < x s d : e l e m e n t   r e f = " d c t e r m s : m o d i f i e d "   m i n O c c u r s = " 0 "   m a x O c c u r s = " 1 " / >  
 < x s d : e l e m e n t   n a m e = " c o n t e n t S t a t u s "   m i n O c c u r s = " 0 "   m a x O c c u r s = " 1 "   t y p e = " x s d : s t r i n g " / >  
 < / x s d : a l l >  
 < / x s d : c o m p l e x T y p e >  
 < / x s d : s c h e m a >  
 < x s : s c h e m a   t a r g e t N a m e s p a c e = " h t t p : / / s c h e m a s . m i c r o s o f t . c o m / o f f i c e / i n f o p a t h / 2 0 0 7 / P a r t n e r C o n t r o l s "   e l e m e n t F o r m D e f a u l t = " q u a l i f i e d "   a t t r i b u t e F o r m D e f a u l t = " u n q u a l i f i e d "   x m l n s : p c = " h t t p : / / s c h e m a s . m i c r o s o f t . c o m / o f f i c e / i n f o p a t h / 2 0 0 7 / P a r t n e r C o n t r o l s "   x m l n s : x s = " h t t p : / / w w w . w 3 . o r g / 2 0 0 1 / X M L S c h e m a " >  
 < x s : e l e m e n t   n a m e = " P e r s o n " >  
 < x s : c o m p l e x T y p e >  
 < x s : s e q u e n c e >  
 < x s : e l e m e n t   r e f = " p c : D i s p l a y N a m e "   m i n O c c u r s = " 0 " > < / x s : e l e m e n t >  
 < x s : e l e m e n t   r e f = " p c : A c c o u n t I d "   m i n O c c u r s = " 0 " > < / x s : e l e m e n t >  
 < x s : e l e m e n t   r e f = " p c : A c c o u n t T y p e "   m i n O c c u r s = " 0 " > < / x s : e l e m e n t >  
 < / x s : s e q u e n c e >  
 < / x s : c o m p l e x T y p e >  
 < / x s : e l e m e n t >  
 < x s : e l e m e n t   n a m e = " D i s p l a y N a m e "   t y p e = " x s : s t r i n g " > < / x s : e l e m e n t >  
 < x s : e l e m e n t   n a m e = " A c c o u n t I d "   t y p e = " x s : s t r i n g " > < / x s : e l e m e n t >  
 < x s : e l e m e n t   n a m e = " A c c o u n t T y p e "   t y p e = " x s : s t r i n g " > < / x s : e l e m e n t >  
 < x s : e l e m e n t   n a m e = " B D C A s s o c i a t e d E n t i t y " >  
 < x s : c o m p l e x T y p e >  
 < x s : s e q u e n c e >  
 < x s : e l e m e n t   r e f = " p c : B D C E n t i t y "   m i n O c c u r s = " 0 "   m a x O c c u r s = " u n b o u n d e d " > < / x s : e l e m e n t >  
 < / x s : s e q u e n c e >  
 < x s : a t t r i b u t e   r e f = " p c : E n t i t y N a m e s p a c e " > < / x s : a t t r i b u t e >  
 < x s : a t t r i b u t e   r e f = " p c : E n t i t y N a m e " > < / x s : a t t r i b u t e >  
 < x s : a t t r i b u t e   r e f = " p c : S y s t e m I n s t a n c e N a m e " > < / x s : a t t r i b u t e >  
 < x s : a t t r i b u t e   r e f = " p c : A s s o c i a t i o n N a m e " > < / x s : a t t r i b u t e >  
 < / x s : c o m p l e x T y p e >  
 < / x s : e l e m e n t >  
 < x s : a t t r i b u t e   n a m e = " E n t i t y N a m e s p a c e "   t y p e = " x s : s t r i n g " > < / x s : a t t r i b u t e >  
 < x s : a t t r i b u t e   n a m e = " E n t i t y N a m e "   t y p e = " x s : s t r i n g " > < / x s : a t t r i b u t e >  
 < x s : a t t r i b u t e   n a m e = " S y s t e m I n s t a n c e N a m e "   t y p e = " x s : s t r i n g " > < / x s : a t t r i b u t e >  
 < x s : a t t r i b u t e   n a m e = " A s s o c i a t i o n N a m e "   t y p e = " x s : s t r i n g " > < / x s : a t t r i b u t e >  
 < x s : e l e m e n t   n a m e = " B D C E n t i t y " >  
 < x s : c o m p l e x T y p e >  
 < x s : s e q u e n c e >  
 < x s : e l e m e n t   r e f = " p c : E n t i t y D i s p l a y N a m e "   m i n O c c u r s = " 0 " > < / x s : e l e m e n t >  
 < x s : e l e m e n t   r e f = " p c : E n t i t y I n s t a n c e R e f e r e n c e "   m i n O c c u r s = " 0 " > < / x s : e l e m e n t >  
 < x s : e l e m e n t   r e f = " p c : E n t i t y I d 1 "   m i n O c c u r s = " 0 " > < / x s : e l e m e n t >  
 < x s : e l e m e n t   r e f = " p c : E n t i t y I d 2 "   m i n O c c u r s = " 0 " > < / x s : e l e m e n t >  
 < x s : e l e m e n t   r e f = " p c : E n t i t y I d 3 "   m i n O c c u r s = " 0 " > < / x s : e l e m e n t >  
 < x s : e l e m e n t   r e f = " p c : E n t i t y I d 4 "   m i n O c c u r s = " 0 " > < / x s : e l e m e n t >  
 < x s : e l e m e n t   r e f = " p c : E n t i t y I d 5 "   m i n O c c u r s = " 0 " > < / x s : e l e m e n t >  
 < / x s : s e q u e n c e >  
 < / x s : c o m p l e x T y p e >  
 < / x s : e l e m e n t >  
 < x s : e l e m e n t   n a m e = " E n t i t y D i s p l a y N a m e "   t y p e = " x s : s t r i n g " > < / x s : e l e m e n t >  
 < x s : e l e m e n t   n a m e = " E n t i t y I n s t a n c e R e f e r e n c e "   t y p e = " x s : s t r i n g " > < / x s : e l e m e n t >  
 < x s : e l e m e n t   n a m e = " E n t i t y I d 1 "   t y p e = " x s : s t r i n g " > < / x s : e l e m e n t >  
 < x s : e l e m e n t   n a m e = " E n t i t y I d 2 "   t y p e = " x s : s t r i n g " > < / x s : e l e m e n t >  
 < x s : e l e m e n t   n a m e = " E n t i t y I d 3 "   t y p e = " x s : s t r i n g " > < / x s : e l e m e n t >  
 < x s : e l e m e n t   n a m e = " E n t i t y I d 4 "   t y p e = " x s : s t r i n g " > < / x s : e l e m e n t >  
 < x s : e l e m e n t   n a m e = " E n t i t y I d 5 "   t y p e = " x s : s t r i n g " > < / x s : e l e m e n t >  
 < x s : e l e m e n t   n a m e = " T e r m s " >  
 < x s : c o m p l e x T y p e >  
 < x s : s e q u e n c e >  
 < x s : e l e m e n t   r e f = " p c : T e r m I n f o "   m i n O c c u r s = " 0 "   m a x O c c u r s = " u n b o u n d e d " > < / x s : e l e m e n t >  
 < / x s : s e q u e n c e >  
 < / x s : c o m p l e x T y p e >  
 < / x s : e l e m e n t >  
 < x s : e l e m e n t   n a m e = " T e r m I n f o " >  
 < x s : c o m p l e x T y p e >  
 < x s : s e q u e n c e >  
 < x s : e l e m e n t   r e f = " p c : T e r m N a m e "   m i n O c c u r s = " 0 " > < / x s : e l e m e n t >  
 < x s : e l e m e n t   r e f = " p c : T e r m I d "   m i n O c c u r s = " 0 " > < / x s : e l e m e n t >  
 < / x s : s e q u e n c e >  
 < / x s : c o m p l e x T y p e >  
 < / x s : e l e m e n t >  
 < x s : e l e m e n t   n a m e = " T e r m N a m e "   t y p e = " x s : s t r i n g " > < / x s : e l e m e n t >  
 < x s : e l e m e n t   n a m e = " T e r m I d "   t y p e = " x s : s t r i n g " > < / x s : e l e m e n t >  
 < / x s : s c h e m a >  
 < / c t : c o n t e n t T y p e S c h e m a > 
</file>

<file path=customXml/item2.xml>��< ? m s o - c o n t e n t T y p e ? > < F o r m T e m p l a t e s   x m l n s = " h t t p : / / s c h e m a s . m i c r o s o f t . c o m / s h a r e p o i n t / v 3 / c o n t e n t t y p e / f o r m s " > < D i s p l a y > D o c u m e n t L i b r a r y F o r m < / D i s p l a y > < E d i t > D o c u m e n t L i b r a r y F o r m < / E d i t > < N e w > D o c u m e n t L i b r a r y F o r m < / N e w > < / F o r m T e m p l a t e s > 
</file>

<file path=customXml/item3.xml>��< ? x m l   v e r s i o n = " 1 . 0 " ? > < p : p r o p e r t i e s   x m l n s : p = " h t t p : / / s c h e m a s . m i c r o s o f t . c o m / o f f i c e / 2 0 0 6 / m e t a d a t a / p r o p e r t i e s "   x m l n s : x s i = " h t t p : / / w w w . w 3 . o r g / 2 0 0 1 / X M L S c h e m a - i n s t a n c e "   x m l n s : p c = " h t t p : / / s c h e m a s . m i c r o s o f t . c o m / o f f i c e / i n f o p a t h / 2 0 0 7 / P a r t n e r C o n t r o l s " > < d o c u m e n t M a n a g e m e n t > < L a b e l   x m l n s = " 1 0 2 6 d a 1 5 - a c 3 9 - 4 5 c 4 - 8 e e e - 3 e 3 e 9 b 6 3 b f 0 b " > .   .   . < / L a b e l > < S h a r e d W i t h U s e r s   x m l n s = " d 4 4 c 9 b f 0 - 6 c 0 b - 4 1 c 8 - a 6 f 1 - 5 4 5 f 1 3 1 b 6 9 c a " > < U s e r I n f o > < D i s p l a y N a m e > C r e d a l i   M a u r i z i o < / D i s p l a y N a m e > < A c c o u n t I d > 9 6 2 < / A c c o u n t I d > < A c c o u n t T y p e / > < / U s e r I n f o > < U s e r I n f o > < D i s p l a y N a m e > I a n n a c c o n e   N i c o l a < / D i s p l a y N a m e > < A c c o u n t I d > 5 9 5 < / A c c o u n t I d > < A c c o u n t T y p e / > < / U s e r I n f o > < U s e r I n f o > < D i s p l a y N a m e > I r a t o   L a u r a   C o n c e t t a < / D i s p l a y N a m e > < A c c o u n t I d > 3 6 0 3 < / A c c o u n t I d > < A c c o u n t T y p e / > < / U s e r I n f o > < U s e r I n f o > < D i s p l a y N a m e > U f f i c i o   C o m u n i c a z i o n e < / D i s p l a y N a m e > < A c c o u n t I d > 7 4 8 < / A c c o u n t I d > < A c c o u n t T y p e / > < / U s e r I n f o > < U s e r I n f o > < D i s p l a y N a m e > M a n f r e d i   F r a n c a < / D i s p l a y N a m e > < A c c o u n t I d > 7 0 4 < / A c c o u n t I d > < A c c o u n t T y p e / > < / U s e r I n f o > < U s e r I n f o > < D i s p l a y N a m e > B a r r a   C h i a r a < / D i s p l a y N a m e > < A c c o u n t I d > 5 5 4 1 < / A c c o u n t I d > < A c c o u n t T y p e / > < / U s e r I n f o > < / S h a r e d W i t h U s e r s > < / d o c u m e n t M a n a g e m e n t > < / p : p r o p e r t i e s > 
</file>

<file path=customXml/itemProps1.xml><?xml version="1.0" encoding="utf-8"?>
<ds:datastoreItem xmlns:ds="http://schemas.openxmlformats.org/officeDocument/2006/customXml" ds:itemID="{534017DE-3B51-48B2-8930-51BA8822B58E}">
  <ds:schemaRefs/>
</ds:datastoreItem>
</file>

<file path=customXml/itemProps2.xml><?xml version="1.0" encoding="utf-8"?>
<ds:datastoreItem xmlns:ds="http://schemas.openxmlformats.org/officeDocument/2006/customXml" ds:itemID="{C4A478E6-D830-4448-8C45-EAABD51E3755}">
  <ds:schemaRefs/>
</ds:datastoreItem>
</file>

<file path=customXml/itemProps3.xml><?xml version="1.0" encoding="utf-8"?>
<ds:datastoreItem xmlns:ds="http://schemas.openxmlformats.org/officeDocument/2006/customXml" ds:itemID="{6D8F1E19-DAFD-485A-A2F1-250806C9C2F5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10986</Words>
  <Application>WPS Presentation</Application>
  <PresentationFormat>Presentazione su schermo (4:3)</PresentationFormat>
  <Paragraphs>359</Paragraphs>
  <Slides>26</Slides>
  <Notes>26</Notes>
  <HiddenSlides>0</HiddenSlides>
  <MMClips>25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Arial</vt:lpstr>
      <vt:lpstr>SimSun</vt:lpstr>
      <vt:lpstr>Wingdings</vt:lpstr>
      <vt:lpstr>Calibri</vt:lpstr>
      <vt:lpstr>Tahoma</vt:lpstr>
      <vt:lpstr>Arial</vt:lpstr>
      <vt:lpstr>Calibri</vt:lpstr>
      <vt:lpstr>Times New Roman</vt:lpstr>
      <vt:lpstr>Microsoft YaHei</vt:lpstr>
      <vt:lpstr>Arial Unicode MS</vt:lpstr>
      <vt:lpstr>Struttura predefinita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A.S.L. Città di Milano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modello slide</dc:title>
  <dc:creator>aricco</dc:creator>
  <cp:lastModifiedBy>Annalisa Esposito</cp:lastModifiedBy>
  <cp:revision>969</cp:revision>
  <cp:lastPrinted>2021-03-31T20:53:00Z</cp:lastPrinted>
  <dcterms:created xsi:type="dcterms:W3CDTF">2009-11-25T15:35:00Z</dcterms:created>
  <dcterms:modified xsi:type="dcterms:W3CDTF">2023-10-14T09:11:16Z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0x010100089791FA331F874E9405DC2B94DCE4A4</vt:lpwstr>
  </property>
  <property fmtid="{D5CDD505-2E9C-101B-9397-08002B2CF9AE}" pid="3" name="ICV">
    <vt:lpwstr>C66A41ECA40642B7820E18CBC61A0F07_13</vt:lpwstr>
  </property>
  <property fmtid="{D5CDD505-2E9C-101B-9397-08002B2CF9AE}" pid="4" name="KSOProductBuildVer">
    <vt:lpwstr>1033-12.2.0.13266</vt:lpwstr>
  </property>
</Properties>
</file>